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320" r:id="rId14"/>
    <p:sldId id="348" r:id="rId15"/>
    <p:sldId id="323" r:id="rId16"/>
    <p:sldId id="352" r:id="rId17"/>
    <p:sldId id="353" r:id="rId18"/>
    <p:sldId id="274" r:id="rId19"/>
    <p:sldId id="324" r:id="rId20"/>
    <p:sldId id="327" r:id="rId21"/>
    <p:sldId id="325" r:id="rId22"/>
    <p:sldId id="326" r:id="rId23"/>
    <p:sldId id="328" r:id="rId24"/>
    <p:sldId id="329" r:id="rId25"/>
    <p:sldId id="330" r:id="rId26"/>
    <p:sldId id="332" r:id="rId27"/>
    <p:sldId id="333" r:id="rId28"/>
    <p:sldId id="334" r:id="rId29"/>
    <p:sldId id="335" r:id="rId30"/>
    <p:sldId id="336" r:id="rId31"/>
    <p:sldId id="337" r:id="rId32"/>
    <p:sldId id="356" r:id="rId33"/>
    <p:sldId id="357" r:id="rId34"/>
    <p:sldId id="358" r:id="rId35"/>
    <p:sldId id="359" r:id="rId36"/>
    <p:sldId id="360" r:id="rId37"/>
    <p:sldId id="361" r:id="rId38"/>
    <p:sldId id="381" r:id="rId39"/>
    <p:sldId id="382" r:id="rId40"/>
    <p:sldId id="383" r:id="rId41"/>
    <p:sldId id="537" r:id="rId42"/>
    <p:sldId id="526" r:id="rId43"/>
    <p:sldId id="527" r:id="rId44"/>
    <p:sldId id="528" r:id="rId45"/>
    <p:sldId id="529" r:id="rId46"/>
    <p:sldId id="302" r:id="rId47"/>
    <p:sldId id="305" r:id="rId48"/>
    <p:sldId id="338" r:id="rId49"/>
    <p:sldId id="306" r:id="rId50"/>
    <p:sldId id="309" r:id="rId51"/>
    <p:sldId id="530" r:id="rId52"/>
    <p:sldId id="531" r:id="rId53"/>
    <p:sldId id="532" r:id="rId54"/>
    <p:sldId id="308" r:id="rId55"/>
    <p:sldId id="310" r:id="rId56"/>
    <p:sldId id="304" r:id="rId57"/>
    <p:sldId id="533" r:id="rId58"/>
    <p:sldId id="534" r:id="rId59"/>
    <p:sldId id="535" r:id="rId60"/>
    <p:sldId id="543" r:id="rId61"/>
    <p:sldId id="570" r:id="rId62"/>
    <p:sldId id="545" r:id="rId63"/>
    <p:sldId id="536" r:id="rId64"/>
    <p:sldId id="538" r:id="rId65"/>
    <p:sldId id="539" r:id="rId66"/>
    <p:sldId id="540" r:id="rId67"/>
    <p:sldId id="541" r:id="rId68"/>
    <p:sldId id="542" r:id="rId69"/>
    <p:sldId id="546" r:id="rId70"/>
    <p:sldId id="547" r:id="rId71"/>
    <p:sldId id="548" r:id="rId72"/>
    <p:sldId id="549" r:id="rId73"/>
    <p:sldId id="550" r:id="rId74"/>
    <p:sldId id="551" r:id="rId75"/>
    <p:sldId id="552" r:id="rId76"/>
    <p:sldId id="553" r:id="rId77"/>
    <p:sldId id="554" r:id="rId78"/>
    <p:sldId id="555" r:id="rId79"/>
    <p:sldId id="556" r:id="rId80"/>
    <p:sldId id="557" r:id="rId81"/>
    <p:sldId id="558" r:id="rId82"/>
    <p:sldId id="559" r:id="rId83"/>
    <p:sldId id="560" r:id="rId84"/>
    <p:sldId id="566" r:id="rId85"/>
    <p:sldId id="561" r:id="rId86"/>
    <p:sldId id="562" r:id="rId87"/>
    <p:sldId id="563" r:id="rId88"/>
    <p:sldId id="564" r:id="rId89"/>
    <p:sldId id="565" r:id="rId90"/>
    <p:sldId id="571" r:id="rId91"/>
    <p:sldId id="567" r:id="rId92"/>
    <p:sldId id="569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70" r:id="rId101"/>
    <p:sldId id="378" r:id="rId102"/>
    <p:sldId id="572" r:id="rId103"/>
    <p:sldId id="573" r:id="rId104"/>
    <p:sldId id="574" r:id="rId105"/>
    <p:sldId id="575" r:id="rId106"/>
    <p:sldId id="398" r:id="rId107"/>
    <p:sldId id="576" r:id="rId108"/>
    <p:sldId id="521" r:id="rId109"/>
    <p:sldId id="476" r:id="rId110"/>
    <p:sldId id="477" r:id="rId111"/>
    <p:sldId id="478" r:id="rId112"/>
    <p:sldId id="480" r:id="rId113"/>
    <p:sldId id="479" r:id="rId114"/>
    <p:sldId id="481" r:id="rId115"/>
    <p:sldId id="482" r:id="rId116"/>
    <p:sldId id="483" r:id="rId117"/>
    <p:sldId id="484" r:id="rId118"/>
    <p:sldId id="485" r:id="rId119"/>
    <p:sldId id="409" r:id="rId120"/>
    <p:sldId id="486" r:id="rId121"/>
    <p:sldId id="411" r:id="rId122"/>
    <p:sldId id="488" r:id="rId123"/>
    <p:sldId id="487" r:id="rId124"/>
    <p:sldId id="522" r:id="rId125"/>
    <p:sldId id="489" r:id="rId126"/>
    <p:sldId id="490" r:id="rId127"/>
    <p:sldId id="413" r:id="rId128"/>
    <p:sldId id="491" r:id="rId129"/>
    <p:sldId id="415" r:id="rId130"/>
    <p:sldId id="492" r:id="rId131"/>
    <p:sldId id="493" r:id="rId132"/>
    <p:sldId id="494" r:id="rId133"/>
    <p:sldId id="417" r:id="rId134"/>
    <p:sldId id="495" r:id="rId135"/>
    <p:sldId id="496" r:id="rId136"/>
    <p:sldId id="421" r:id="rId137"/>
    <p:sldId id="498" r:id="rId138"/>
    <p:sldId id="423" r:id="rId139"/>
    <p:sldId id="426" r:id="rId140"/>
    <p:sldId id="424" r:id="rId141"/>
    <p:sldId id="425" r:id="rId142"/>
    <p:sldId id="427" r:id="rId143"/>
    <p:sldId id="428" r:id="rId144"/>
    <p:sldId id="499" r:id="rId145"/>
    <p:sldId id="500" r:id="rId146"/>
    <p:sldId id="501" r:id="rId147"/>
    <p:sldId id="502" r:id="rId148"/>
    <p:sldId id="503" r:id="rId149"/>
    <p:sldId id="504" r:id="rId150"/>
    <p:sldId id="507" r:id="rId151"/>
    <p:sldId id="577" r:id="rId152"/>
    <p:sldId id="436" r:id="rId153"/>
    <p:sldId id="508" r:id="rId154"/>
    <p:sldId id="509" r:id="rId155"/>
    <p:sldId id="511" r:id="rId156"/>
    <p:sldId id="512" r:id="rId157"/>
    <p:sldId id="513" r:id="rId158"/>
    <p:sldId id="514" r:id="rId159"/>
    <p:sldId id="515" r:id="rId160"/>
    <p:sldId id="516" r:id="rId161"/>
    <p:sldId id="517" r:id="rId162"/>
    <p:sldId id="518" r:id="rId163"/>
    <p:sldId id="519" r:id="rId164"/>
    <p:sldId id="520" r:id="rId165"/>
    <p:sldId id="452" r:id="rId166"/>
    <p:sldId id="453" r:id="rId167"/>
    <p:sldId id="454" r:id="rId168"/>
    <p:sldId id="456" r:id="rId169"/>
    <p:sldId id="460" r:id="rId170"/>
    <p:sldId id="578" r:id="rId171"/>
    <p:sldId id="462" r:id="rId17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B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9D228-3E62-4203-83BC-8E3450838415}" type="datetimeFigureOut">
              <a:rPr lang="de-DE" smtClean="0"/>
              <a:t>24.06.2024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C3A4F-4B5A-4E78-A8D7-A3E6F8F679E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9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5E02C-1D04-C434-4012-E91BF6D3D1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C6B3CAF-EEB3-41D4-86C0-F9EBB9728070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35C2A-909A-0981-65DD-B67627BD9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35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436DB-340F-4646-13CF-32D4D213E6B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DBA5E39-CEE8-46A4-8073-E5C8CD77FE92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EA074-83FF-2A59-9E72-8DEB7C8D26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0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60905-4AF1-4212-7A94-81502EEF8A5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E1DA1AB-DA34-442A-A5EB-D895DE3F9CDA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92D9-E47E-4BA2-F2BD-45C43EE73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68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322E1-1580-77E1-1968-C1D465C642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CBDD760-72A2-4901-BF7F-9D58872E0400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EFDD5-75D2-F22A-0239-47782139EB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01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2C6A1-8DB4-CC61-9F25-552C981AC8B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70957-C740-2757-2171-2AB52CD73C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2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27596-14F9-142A-C6EE-E8288E2454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E3DD976-A6E2-46B5-9399-0DD82ACBBE71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A97D-91AA-8A52-C97E-9F3BDF95E66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8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84FE6-DBA5-DB3C-A653-C0ED8520414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7A85EA5-D679-4BE5-A25B-76A4A2334321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B3D48-E7F2-DEE3-3035-24E59946D7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98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3DCDD-2FBE-84CF-1266-B4597B7005E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211000C-5E16-4FEE-88DA-82B83A2D64C7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A6E3F-03B5-A012-AA3C-51E8681E66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05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07798-DE50-15C8-656C-CA61E9C8313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3F106E0-A8CD-46DE-95E0-A59E24466475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35FA4-1B4D-27D1-9652-2771001ADF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50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403A9-CB77-6F63-E8A2-1C909EE533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0556BDC-6A8E-467B-8F35-F8CEEFAA938A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16977-77CE-7C1B-80DA-950BC5B3F9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10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158AE-3BA6-5196-9F05-10AA6EB27DF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C86794A-FF01-4CB3-9208-FE48E5F0BBB5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4A692-F0C9-AF1C-145C-A45885A71D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79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DD238-3295-044E-F400-315BD3066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6F29C-EFBC-4F5E-A238-9CDDAA879AB2}" type="datetime1">
              <a:rPr lang="de-DE" smtClean="0"/>
              <a:t>24.06.2024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2F10F-A83E-3417-0420-ACEC0274A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257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980B-A2ED-E6BF-A8E8-BECC7CC53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RUSTikales Rust for advanced coders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095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8350-4827-A660-AD07-873235C65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two very powerful macro systems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chemeClr val="bg1"/>
                </a:solidFill>
              </a:rPr>
              <a:t>are </a:t>
            </a:r>
            <a:r>
              <a:rPr lang="de-DE" dirty="0">
                <a:solidFill>
                  <a:srgbClr val="00FF00"/>
                </a:solidFill>
              </a:rPr>
              <a:t>special crates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chemeClr val="bg1"/>
                </a:solidFill>
              </a:rPr>
              <a:t>allow us to </a:t>
            </a:r>
            <a:r>
              <a:rPr lang="de-DE" dirty="0">
                <a:solidFill>
                  <a:srgbClr val="00FF00"/>
                </a:solidFill>
              </a:rPr>
              <a:t>write powerful macros in normal Rust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2492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FA9A7A-4EAE-CA61-4971-B1DCB4371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866" y="1123235"/>
            <a:ext cx="3848268" cy="46115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01E691-2C7B-9898-86E4-12781857035F}"/>
              </a:ext>
            </a:extLst>
          </p:cNvPr>
          <p:cNvSpPr/>
          <p:nvPr/>
        </p:nvSpPr>
        <p:spPr>
          <a:xfrm>
            <a:off x="4171866" y="1078926"/>
            <a:ext cx="3582406" cy="37122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952BEC-2563-22DE-3A2A-E25318CFB62B}"/>
              </a:ext>
            </a:extLst>
          </p:cNvPr>
          <p:cNvSpPr/>
          <p:nvPr/>
        </p:nvSpPr>
        <p:spPr>
          <a:xfrm>
            <a:off x="4171866" y="3954385"/>
            <a:ext cx="3848268" cy="37122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C5C82-27C3-B0FD-D485-7612E9C3F59E}"/>
              </a:ext>
            </a:extLst>
          </p:cNvPr>
          <p:cNvSpPr txBox="1"/>
          <p:nvPr/>
        </p:nvSpPr>
        <p:spPr>
          <a:xfrm>
            <a:off x="5943286" y="2807281"/>
            <a:ext cx="4153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attribute will also work on structs and enums</a:t>
            </a:r>
          </a:p>
        </p:txBody>
      </p:sp>
    </p:spTree>
    <p:extLst>
      <p:ext uri="{BB962C8B-B14F-4D97-AF65-F5344CB8AC3E}">
        <p14:creationId xmlns:p14="http://schemas.microsoft.com/office/powerpoint/2010/main" val="39406611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080144F-BEB0-03D8-6360-1B8D5361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3" y="1546826"/>
            <a:ext cx="11370534" cy="37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793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B2D66B-E23B-12AC-54FF-63DA1078C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3" y="1546826"/>
            <a:ext cx="11370534" cy="3764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E63B51-9011-8009-5A52-84206F64B7EF}"/>
              </a:ext>
            </a:extLst>
          </p:cNvPr>
          <p:cNvSpPr/>
          <p:nvPr/>
        </p:nvSpPr>
        <p:spPr>
          <a:xfrm>
            <a:off x="378650" y="3887207"/>
            <a:ext cx="11440070" cy="146626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F0918-5911-160A-117E-DA480D012165}"/>
              </a:ext>
            </a:extLst>
          </p:cNvPr>
          <p:cNvSpPr txBox="1"/>
          <p:nvPr/>
        </p:nvSpPr>
        <p:spPr>
          <a:xfrm>
            <a:off x="6889876" y="3059668"/>
            <a:ext cx="36134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Our macro will run in two stages: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Collect all actions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we provided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Perform those actions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on the given input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591E44-B7AB-5E89-22F3-A575726B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3" y="1546826"/>
            <a:ext cx="11370534" cy="3764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E63B51-9011-8009-5A52-84206F64B7EF}"/>
              </a:ext>
            </a:extLst>
          </p:cNvPr>
          <p:cNvSpPr/>
          <p:nvPr/>
        </p:nvSpPr>
        <p:spPr>
          <a:xfrm flipV="1">
            <a:off x="390593" y="1526685"/>
            <a:ext cx="3648007" cy="96676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F0918-5911-160A-117E-DA480D012165}"/>
              </a:ext>
            </a:extLst>
          </p:cNvPr>
          <p:cNvSpPr txBox="1"/>
          <p:nvPr/>
        </p:nvSpPr>
        <p:spPr>
          <a:xfrm>
            <a:off x="4746032" y="1640736"/>
            <a:ext cx="5206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We‘re doing it right from the start: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No strings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instead we‘re using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proper AST nodes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We‘re using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an Enum so we can easily extend the code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later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7672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591E44-B7AB-5E89-22F3-A575726B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3" y="1546826"/>
            <a:ext cx="11370534" cy="3764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E63B51-9011-8009-5A52-84206F64B7EF}"/>
              </a:ext>
            </a:extLst>
          </p:cNvPr>
          <p:cNvSpPr/>
          <p:nvPr/>
        </p:nvSpPr>
        <p:spPr>
          <a:xfrm flipV="1">
            <a:off x="3129766" y="2469894"/>
            <a:ext cx="1240825" cy="2169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2497D-7034-1484-17C3-B595870088C1}"/>
              </a:ext>
            </a:extLst>
          </p:cNvPr>
          <p:cNvSpPr/>
          <p:nvPr/>
        </p:nvSpPr>
        <p:spPr>
          <a:xfrm flipV="1">
            <a:off x="7060612" y="2469893"/>
            <a:ext cx="1240825" cy="2169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1D14E-71FC-6AEE-005C-8B39AD92407A}"/>
              </a:ext>
            </a:extLst>
          </p:cNvPr>
          <p:cNvSpPr/>
          <p:nvPr/>
        </p:nvSpPr>
        <p:spPr>
          <a:xfrm flipV="1">
            <a:off x="2915601" y="3185169"/>
            <a:ext cx="1240825" cy="2169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F10B87-3170-B538-9FDC-B8FC9C7119AF}"/>
              </a:ext>
            </a:extLst>
          </p:cNvPr>
          <p:cNvSpPr txBox="1"/>
          <p:nvPr/>
        </p:nvSpPr>
        <p:spPr>
          <a:xfrm>
            <a:off x="6336350" y="2921787"/>
            <a:ext cx="4490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Note: Those </a:t>
            </a:r>
            <a:r>
              <a:rPr lang="de-DE" dirty="0">
                <a:solidFill>
                  <a:srgbClr val="FFFF00"/>
                </a:solidFill>
              </a:rPr>
              <a:t>TokenStreams</a:t>
            </a:r>
            <a:r>
              <a:rPr lang="de-DE" dirty="0">
                <a:solidFill>
                  <a:schemeClr val="bg1"/>
                </a:solidFill>
              </a:rPr>
              <a:t> are from </a:t>
            </a:r>
            <a:r>
              <a:rPr lang="de-DE" dirty="0">
                <a:solidFill>
                  <a:srgbClr val="FFFF00"/>
                </a:solidFill>
              </a:rPr>
              <a:t>proc_macro2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046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591E44-B7AB-5E89-22F3-A575726B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3" y="1546826"/>
            <a:ext cx="11370534" cy="37643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E63B51-9011-8009-5A52-84206F64B7EF}"/>
              </a:ext>
            </a:extLst>
          </p:cNvPr>
          <p:cNvSpPr/>
          <p:nvPr/>
        </p:nvSpPr>
        <p:spPr>
          <a:xfrm flipV="1">
            <a:off x="6001868" y="4617962"/>
            <a:ext cx="1240825" cy="2169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F0918-5911-160A-117E-DA480D012165}"/>
              </a:ext>
            </a:extLst>
          </p:cNvPr>
          <p:cNvSpPr txBox="1"/>
          <p:nvPr/>
        </p:nvSpPr>
        <p:spPr>
          <a:xfrm>
            <a:off x="6336350" y="2921787"/>
            <a:ext cx="4490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Note: Those </a:t>
            </a:r>
            <a:r>
              <a:rPr lang="de-DE" dirty="0">
                <a:solidFill>
                  <a:srgbClr val="FFFF00"/>
                </a:solidFill>
              </a:rPr>
              <a:t>TokenStreams</a:t>
            </a:r>
            <a:r>
              <a:rPr lang="de-DE" dirty="0">
                <a:solidFill>
                  <a:schemeClr val="bg1"/>
                </a:solidFill>
              </a:rPr>
              <a:t> are from </a:t>
            </a:r>
            <a:r>
              <a:rPr lang="de-DE" dirty="0">
                <a:solidFill>
                  <a:srgbClr val="FFFF00"/>
                </a:solidFill>
              </a:rPr>
              <a:t>proc_macro2</a:t>
            </a:r>
          </a:p>
          <a:p>
            <a:pPr algn="ctr"/>
            <a:endParaRPr lang="de-DE" dirty="0">
              <a:solidFill>
                <a:srgbClr val="FFFF00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We need to do some </a:t>
            </a:r>
            <a:r>
              <a:rPr lang="de-DE" dirty="0">
                <a:solidFill>
                  <a:srgbClr val="FFFF00"/>
                </a:solidFill>
              </a:rPr>
              <a:t>conversions</a:t>
            </a:r>
            <a:r>
              <a:rPr lang="de-DE" dirty="0">
                <a:solidFill>
                  <a:schemeClr val="bg1"/>
                </a:solidFill>
              </a:rPr>
              <a:t> because the </a:t>
            </a:r>
            <a:r>
              <a:rPr lang="de-DE" dirty="0">
                <a:solidFill>
                  <a:srgbClr val="00FF00"/>
                </a:solidFill>
              </a:rPr>
              <a:t>compiler expects proc_macro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2497D-7034-1484-17C3-B595870088C1}"/>
              </a:ext>
            </a:extLst>
          </p:cNvPr>
          <p:cNvSpPr/>
          <p:nvPr/>
        </p:nvSpPr>
        <p:spPr>
          <a:xfrm flipV="1">
            <a:off x="838200" y="4859039"/>
            <a:ext cx="1429673" cy="2169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D1D14E-71FC-6AEE-005C-8B39AD92407A}"/>
              </a:ext>
            </a:extLst>
          </p:cNvPr>
          <p:cNvSpPr/>
          <p:nvPr/>
        </p:nvSpPr>
        <p:spPr>
          <a:xfrm flipV="1">
            <a:off x="5888408" y="4386807"/>
            <a:ext cx="1240825" cy="2169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4909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2575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 flipV="1">
            <a:off x="5711979" y="1995218"/>
            <a:ext cx="2167168" cy="30890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1C7EE-60D8-7BD3-A1B0-8E3A34F64654}"/>
              </a:ext>
            </a:extLst>
          </p:cNvPr>
          <p:cNvSpPr txBox="1"/>
          <p:nvPr/>
        </p:nvSpPr>
        <p:spPr>
          <a:xfrm>
            <a:off x="4814490" y="1471997"/>
            <a:ext cx="396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time we can‘t use </a:t>
            </a:r>
            <a:r>
              <a:rPr lang="de-DE" dirty="0">
                <a:solidFill>
                  <a:srgbClr val="FFFF00"/>
                </a:solidFill>
              </a:rPr>
              <a:t>parse_macro_input!()</a:t>
            </a:r>
            <a:r>
              <a:rPr lang="de-DE" dirty="0">
                <a:solidFill>
                  <a:schemeClr val="bg1"/>
                </a:solidFill>
              </a:rPr>
              <a:t>, because we‘re </a:t>
            </a:r>
            <a:r>
              <a:rPr lang="de-DE" dirty="0">
                <a:solidFill>
                  <a:srgbClr val="FFFF00"/>
                </a:solidFill>
              </a:rPr>
              <a:t>not returning a TokenStream</a:t>
            </a:r>
          </a:p>
        </p:txBody>
      </p:sp>
    </p:spTree>
    <p:extLst>
      <p:ext uri="{BB962C8B-B14F-4D97-AF65-F5344CB8AC3E}">
        <p14:creationId xmlns:p14="http://schemas.microsoft.com/office/powerpoint/2010/main" val="1742593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1007049" y="2304126"/>
            <a:ext cx="10771390" cy="6373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288AA-C1BD-CB0D-4FEB-30AA1ADBB7A8}"/>
              </a:ext>
            </a:extLst>
          </p:cNvPr>
          <p:cNvSpPr txBox="1"/>
          <p:nvPr/>
        </p:nvSpPr>
        <p:spPr>
          <a:xfrm>
            <a:off x="6760032" y="3480549"/>
            <a:ext cx="4443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again allows us to easily parse whatever we need</a:t>
            </a:r>
          </a:p>
        </p:txBody>
      </p:sp>
    </p:spTree>
    <p:extLst>
      <p:ext uri="{BB962C8B-B14F-4D97-AF65-F5344CB8AC3E}">
        <p14:creationId xmlns:p14="http://schemas.microsoft.com/office/powerpoint/2010/main" val="14360096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1595165" y="2633654"/>
            <a:ext cx="1562939" cy="3077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EE6-F5D4-B6FB-FAE1-E2F52FC769BC}"/>
              </a:ext>
            </a:extLst>
          </p:cNvPr>
          <p:cNvSpPr txBox="1"/>
          <p:nvPr/>
        </p:nvSpPr>
        <p:spPr>
          <a:xfrm>
            <a:off x="6422600" y="3480549"/>
            <a:ext cx="5118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again allows us to easily parse whatever we need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Punctuated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 list of AST nodes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with separators in between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33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8350-4827-A660-AD07-873235C65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two very powerful macro systems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chemeClr val="bg1"/>
                </a:solidFill>
              </a:rPr>
              <a:t>are </a:t>
            </a:r>
            <a:r>
              <a:rPr lang="de-DE" dirty="0">
                <a:solidFill>
                  <a:srgbClr val="00FF00"/>
                </a:solidFill>
              </a:rPr>
              <a:t>special crates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chemeClr val="bg1"/>
                </a:solidFill>
              </a:rPr>
              <a:t>allow us to </a:t>
            </a:r>
            <a:r>
              <a:rPr lang="de-DE" dirty="0">
                <a:solidFill>
                  <a:srgbClr val="00FF00"/>
                </a:solidFill>
              </a:rPr>
              <a:t>write powerful macros in normal Rust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</a:t>
            </a:r>
            <a:r>
              <a:rPr lang="de-DE" dirty="0">
                <a:solidFill>
                  <a:srgbClr val="00FF00"/>
                </a:solidFill>
              </a:rPr>
              <a:t>three types </a:t>
            </a:r>
            <a:r>
              <a:rPr lang="de-DE" dirty="0">
                <a:solidFill>
                  <a:schemeClr val="bg1"/>
                </a:solidFill>
              </a:rPr>
              <a:t>of procedural macros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proc_macro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Function-like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macros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proc_macro_derive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Derive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macros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proc_macro_attribute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Attribute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macros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4651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3516615" y="2633654"/>
            <a:ext cx="676736" cy="3077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EE6-F5D4-B6FB-FAE1-E2F52FC769BC}"/>
              </a:ext>
            </a:extLst>
          </p:cNvPr>
          <p:cNvSpPr txBox="1"/>
          <p:nvPr/>
        </p:nvSpPr>
        <p:spPr>
          <a:xfrm>
            <a:off x="6422600" y="3480549"/>
            <a:ext cx="5118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again allows us to easily parse whatever we need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Punctuated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 list of AST nodes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with separators in between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Meta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One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List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NameValue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3272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03"/>
          <a:stretch/>
        </p:blipFill>
        <p:spPr>
          <a:xfrm>
            <a:off x="447130" y="1995219"/>
            <a:ext cx="11297740" cy="946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3516615" y="2633654"/>
            <a:ext cx="676736" cy="3077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EE6-F5D4-B6FB-FAE1-E2F52FC769BC}"/>
              </a:ext>
            </a:extLst>
          </p:cNvPr>
          <p:cNvSpPr txBox="1"/>
          <p:nvPr/>
        </p:nvSpPr>
        <p:spPr>
          <a:xfrm>
            <a:off x="6422600" y="3480549"/>
            <a:ext cx="5118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again allows us to easily parse whatever we need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Punctuated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 list of AST nodes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with separators in between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Meta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One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List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NameValue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08ACF-2C2C-368E-AD15-776785FC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18" y="3341505"/>
            <a:ext cx="4952363" cy="23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05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03"/>
          <a:stretch/>
        </p:blipFill>
        <p:spPr>
          <a:xfrm>
            <a:off x="447130" y="1995219"/>
            <a:ext cx="11297740" cy="946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3516615" y="2633654"/>
            <a:ext cx="676736" cy="3077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EE6-F5D4-B6FB-FAE1-E2F52FC769BC}"/>
              </a:ext>
            </a:extLst>
          </p:cNvPr>
          <p:cNvSpPr txBox="1"/>
          <p:nvPr/>
        </p:nvSpPr>
        <p:spPr>
          <a:xfrm>
            <a:off x="6422600" y="3480549"/>
            <a:ext cx="5118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again allows us to easily parse whatever we need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Punctuated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 list of AST nodes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with separators in between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Meta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One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List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NameValue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08ACF-2C2C-368E-AD15-776785FC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18" y="3341505"/>
            <a:ext cx="4952363" cy="23089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35E2F8-6FDF-8F7B-CBCD-64AEA1AC48F4}"/>
              </a:ext>
            </a:extLst>
          </p:cNvPr>
          <p:cNvSpPr/>
          <p:nvPr/>
        </p:nvSpPr>
        <p:spPr>
          <a:xfrm>
            <a:off x="1772405" y="4129887"/>
            <a:ext cx="2191338" cy="3534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13155-D58E-5EE5-F8E9-94B4701FBABD}"/>
              </a:ext>
            </a:extLst>
          </p:cNvPr>
          <p:cNvSpPr txBox="1"/>
          <p:nvPr/>
        </p:nvSpPr>
        <p:spPr>
          <a:xfrm>
            <a:off x="4547074" y="4129887"/>
            <a:ext cx="463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3886B8-28B3-9CA7-2862-84233DC1007E}"/>
              </a:ext>
            </a:extLst>
          </p:cNvPr>
          <p:cNvSpPr/>
          <p:nvPr/>
        </p:nvSpPr>
        <p:spPr>
          <a:xfrm>
            <a:off x="1776433" y="4509732"/>
            <a:ext cx="4100702" cy="3534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700489-7E05-7330-256A-6E7F69C1C6A9}"/>
              </a:ext>
            </a:extLst>
          </p:cNvPr>
          <p:cNvSpPr/>
          <p:nvPr/>
        </p:nvSpPr>
        <p:spPr>
          <a:xfrm>
            <a:off x="1771734" y="4891243"/>
            <a:ext cx="3054042" cy="3534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4548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003"/>
          <a:stretch/>
        </p:blipFill>
        <p:spPr>
          <a:xfrm>
            <a:off x="447130" y="1995219"/>
            <a:ext cx="11297740" cy="946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3516615" y="2633654"/>
            <a:ext cx="676736" cy="3077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EE6-F5D4-B6FB-FAE1-E2F52FC769BC}"/>
              </a:ext>
            </a:extLst>
          </p:cNvPr>
          <p:cNvSpPr txBox="1"/>
          <p:nvPr/>
        </p:nvSpPr>
        <p:spPr>
          <a:xfrm>
            <a:off x="6422600" y="3480549"/>
            <a:ext cx="5118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again allows us to easily parse whatever we need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Punctuated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 list of AST nodes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with separators in between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Meta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One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List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NameValue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08ACF-2C2C-368E-AD15-776785FC7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18" y="3341505"/>
            <a:ext cx="4952363" cy="23089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91F840-8891-3745-5CD3-7974005C1B57}"/>
              </a:ext>
            </a:extLst>
          </p:cNvPr>
          <p:cNvSpPr/>
          <p:nvPr/>
        </p:nvSpPr>
        <p:spPr>
          <a:xfrm>
            <a:off x="1776433" y="3705938"/>
            <a:ext cx="2735144" cy="4108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E10C3-58A0-4446-97A6-E31DC89D0ED7}"/>
              </a:ext>
            </a:extLst>
          </p:cNvPr>
          <p:cNvSpPr txBox="1"/>
          <p:nvPr/>
        </p:nvSpPr>
        <p:spPr>
          <a:xfrm>
            <a:off x="4549612" y="3757487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NameValue</a:t>
            </a:r>
          </a:p>
        </p:txBody>
      </p:sp>
    </p:spTree>
    <p:extLst>
      <p:ext uri="{BB962C8B-B14F-4D97-AF65-F5344CB8AC3E}">
        <p14:creationId xmlns:p14="http://schemas.microsoft.com/office/powerpoint/2010/main" val="34753324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4390732" y="2633654"/>
            <a:ext cx="1417923" cy="3077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EE6-F5D4-B6FB-FAE1-E2F52FC769BC}"/>
              </a:ext>
            </a:extLst>
          </p:cNvPr>
          <p:cNvSpPr txBox="1"/>
          <p:nvPr/>
        </p:nvSpPr>
        <p:spPr>
          <a:xfrm>
            <a:off x="6422600" y="3480549"/>
            <a:ext cx="51187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again allows us to easily parse whatever we need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Punctuated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 list of AST nodes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with separators in between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Meta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One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List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NameValue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Token![,]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nodes are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comma-separated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5898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6203420" y="2633654"/>
            <a:ext cx="2428999" cy="3077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EE6-F5D4-B6FB-FAE1-E2F52FC769BC}"/>
              </a:ext>
            </a:extLst>
          </p:cNvPr>
          <p:cNvSpPr txBox="1"/>
          <p:nvPr/>
        </p:nvSpPr>
        <p:spPr>
          <a:xfrm>
            <a:off x="6422600" y="3480549"/>
            <a:ext cx="511870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again allows us to easily parse whatever we need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Punctuated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 list of AST nodes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with separators in between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Meta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One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List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NameValue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Token![,]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nodes are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comma-separated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consume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whole TokenStream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190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8686201" y="2633654"/>
            <a:ext cx="2939166" cy="3077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0AEE6-F5D4-B6FB-FAE1-E2F52FC769BC}"/>
              </a:ext>
            </a:extLst>
          </p:cNvPr>
          <p:cNvSpPr txBox="1"/>
          <p:nvPr/>
        </p:nvSpPr>
        <p:spPr>
          <a:xfrm>
            <a:off x="6252682" y="3480549"/>
            <a:ext cx="54585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again allows us to easily parse whatever we need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Punctuated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 list of AST nodes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with separators in between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Meta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One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List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NameValue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Token![,]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nodes are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comma-separated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consume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whole TokenStream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parse2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works on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proc_macro2::TokenStream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Input to parse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169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1031218" y="2316208"/>
            <a:ext cx="7274918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B0009-1064-075C-4EE4-5B7E6F5E442D}"/>
              </a:ext>
            </a:extLst>
          </p:cNvPr>
          <p:cNvSpPr txBox="1"/>
          <p:nvPr/>
        </p:nvSpPr>
        <p:spPr>
          <a:xfrm>
            <a:off x="5613281" y="4027816"/>
            <a:ext cx="5080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now have a </a:t>
            </a:r>
            <a:r>
              <a:rPr lang="de-DE" dirty="0">
                <a:solidFill>
                  <a:srgbClr val="00FF00"/>
                </a:solidFill>
              </a:rPr>
              <a:t>parsed data structure which we can work with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359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0AB1D44-65C8-8D24-F12A-C92389B8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0" y="1995219"/>
            <a:ext cx="11297740" cy="2867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5ED4F0-B4D1-C774-8A66-05A26BB081F8}"/>
              </a:ext>
            </a:extLst>
          </p:cNvPr>
          <p:cNvSpPr/>
          <p:nvPr/>
        </p:nvSpPr>
        <p:spPr>
          <a:xfrm>
            <a:off x="1031218" y="2946553"/>
            <a:ext cx="9184282" cy="98496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CB0009-1064-075C-4EE4-5B7E6F5E442D}"/>
              </a:ext>
            </a:extLst>
          </p:cNvPr>
          <p:cNvSpPr txBox="1"/>
          <p:nvPr/>
        </p:nvSpPr>
        <p:spPr>
          <a:xfrm>
            <a:off x="5613281" y="4027816"/>
            <a:ext cx="5080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now have a </a:t>
            </a:r>
            <a:r>
              <a:rPr lang="de-DE" dirty="0">
                <a:solidFill>
                  <a:srgbClr val="00FF00"/>
                </a:solidFill>
              </a:rPr>
              <a:t>parsed data structure which we can work with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Well, after checking if it didn‘t fail :^)</a:t>
            </a:r>
          </a:p>
        </p:txBody>
      </p:sp>
    </p:spTree>
    <p:extLst>
      <p:ext uri="{BB962C8B-B14F-4D97-AF65-F5344CB8AC3E}">
        <p14:creationId xmlns:p14="http://schemas.microsoft.com/office/powerpoint/2010/main" val="1577056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D6F3A3-8BC1-AEE7-EE00-4E681C2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86"/>
          <a:stretch/>
        </p:blipFill>
        <p:spPr>
          <a:xfrm>
            <a:off x="8279961" y="1512475"/>
            <a:ext cx="2835239" cy="3833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F1F56-F3DB-EF0A-78A2-289A15D8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07" y="1430238"/>
            <a:ext cx="3136184" cy="1462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542CFF-8345-2658-A851-C9E1750D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9" y="3379845"/>
            <a:ext cx="7350221" cy="18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3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DD3D02-490D-06E2-16B6-9F9507494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003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D6F3A3-8BC1-AEE7-EE00-4E681C27E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86"/>
          <a:stretch/>
        </p:blipFill>
        <p:spPr>
          <a:xfrm>
            <a:off x="8279961" y="1512475"/>
            <a:ext cx="2835239" cy="3833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F1F56-F3DB-EF0A-78A2-289A15D8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507" y="1430238"/>
            <a:ext cx="3136184" cy="1462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542CFF-8345-2658-A851-C9E1750D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89" y="3379845"/>
            <a:ext cx="7350221" cy="18656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B91D85-2B19-CEA3-6470-00A12BB97F75}"/>
              </a:ext>
            </a:extLst>
          </p:cNvPr>
          <p:cNvSpPr/>
          <p:nvPr/>
        </p:nvSpPr>
        <p:spPr>
          <a:xfrm>
            <a:off x="8233628" y="1478347"/>
            <a:ext cx="2545819" cy="45921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2DF5F-8879-A34D-7E5A-CF025AE1A5B3}"/>
              </a:ext>
            </a:extLst>
          </p:cNvPr>
          <p:cNvSpPr/>
          <p:nvPr/>
        </p:nvSpPr>
        <p:spPr>
          <a:xfrm>
            <a:off x="8233628" y="2292201"/>
            <a:ext cx="2545819" cy="45921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991D99-EE57-FF84-D44F-C8F84EB366C2}"/>
              </a:ext>
            </a:extLst>
          </p:cNvPr>
          <p:cNvSpPr/>
          <p:nvPr/>
        </p:nvSpPr>
        <p:spPr>
          <a:xfrm>
            <a:off x="8233627" y="3085244"/>
            <a:ext cx="2545819" cy="45921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BB6907-E656-8AF1-AA80-A7D072D58D1B}"/>
              </a:ext>
            </a:extLst>
          </p:cNvPr>
          <p:cNvSpPr/>
          <p:nvPr/>
        </p:nvSpPr>
        <p:spPr>
          <a:xfrm>
            <a:off x="8184618" y="4302326"/>
            <a:ext cx="2545819" cy="45921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B8340-D741-3D51-5F9F-F3D1C1E6F038}"/>
              </a:ext>
            </a:extLst>
          </p:cNvPr>
          <p:cNvSpPr txBox="1"/>
          <p:nvPr/>
        </p:nvSpPr>
        <p:spPr>
          <a:xfrm>
            <a:off x="3205140" y="4806424"/>
            <a:ext cx="4791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now easily go over all attributes, and collect them.</a:t>
            </a:r>
          </a:p>
        </p:txBody>
      </p:sp>
    </p:spTree>
    <p:extLst>
      <p:ext uri="{BB962C8B-B14F-4D97-AF65-F5344CB8AC3E}">
        <p14:creationId xmlns:p14="http://schemas.microsoft.com/office/powerpoint/2010/main" val="189808848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DE8CE-BFDC-3447-6FCF-87A0E6A0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45" y="1566967"/>
            <a:ext cx="10065310" cy="37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817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DE8CE-BFDC-3447-6FCF-87A0E6A0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45" y="1566967"/>
            <a:ext cx="10065310" cy="3724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53CFFB-3CB3-4BAA-F2F2-67814445F3A0}"/>
              </a:ext>
            </a:extLst>
          </p:cNvPr>
          <p:cNvSpPr/>
          <p:nvPr/>
        </p:nvSpPr>
        <p:spPr>
          <a:xfrm>
            <a:off x="1550855" y="3299091"/>
            <a:ext cx="9027182" cy="174420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67609-7E5D-CFCA-B8A5-39DFAF52A5B4}"/>
              </a:ext>
            </a:extLst>
          </p:cNvPr>
          <p:cNvSpPr txBox="1"/>
          <p:nvPr/>
        </p:nvSpPr>
        <p:spPr>
          <a:xfrm>
            <a:off x="3506379" y="4487407"/>
            <a:ext cx="4987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For every attribute, turn it into an </a:t>
            </a:r>
            <a:r>
              <a:rPr lang="de-DE" dirty="0">
                <a:solidFill>
                  <a:srgbClr val="FFFF00"/>
                </a:solidFill>
              </a:rPr>
              <a:t>action</a:t>
            </a:r>
            <a:r>
              <a:rPr lang="de-DE" dirty="0">
                <a:solidFill>
                  <a:schemeClr val="bg1"/>
                </a:solidFill>
              </a:rPr>
              <a:t> and push it to the list</a:t>
            </a:r>
          </a:p>
        </p:txBody>
      </p:sp>
    </p:spTree>
    <p:extLst>
      <p:ext uri="{BB962C8B-B14F-4D97-AF65-F5344CB8AC3E}">
        <p14:creationId xmlns:p14="http://schemas.microsoft.com/office/powerpoint/2010/main" val="17041875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F02BB-1EBE-F37E-67CF-71F1CA85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00" y="1484645"/>
            <a:ext cx="10038400" cy="38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136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F02BB-1EBE-F37E-67CF-71F1CA85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00" y="1484645"/>
            <a:ext cx="10038400" cy="3888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45705E-3E02-A7A0-9EC7-F5F1B1548CC2}"/>
              </a:ext>
            </a:extLst>
          </p:cNvPr>
          <p:cNvSpPr/>
          <p:nvPr/>
        </p:nvSpPr>
        <p:spPr>
          <a:xfrm>
            <a:off x="4946621" y="1468329"/>
            <a:ext cx="628399" cy="29178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E694F-2EE5-BDF2-31FB-D1F3AC80A330}"/>
              </a:ext>
            </a:extLst>
          </p:cNvPr>
          <p:cNvSpPr/>
          <p:nvPr/>
        </p:nvSpPr>
        <p:spPr>
          <a:xfrm>
            <a:off x="9582401" y="2007436"/>
            <a:ext cx="628399" cy="29178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B303C8-9F75-417C-C6C2-D9D994FBDEDB}"/>
              </a:ext>
            </a:extLst>
          </p:cNvPr>
          <p:cNvSpPr/>
          <p:nvPr/>
        </p:nvSpPr>
        <p:spPr>
          <a:xfrm>
            <a:off x="5300431" y="3291162"/>
            <a:ext cx="628399" cy="29178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DA8D7-8E8C-0767-9607-1F1EF719A867}"/>
              </a:ext>
            </a:extLst>
          </p:cNvPr>
          <p:cNvSpPr txBox="1"/>
          <p:nvPr/>
        </p:nvSpPr>
        <p:spPr>
          <a:xfrm>
            <a:off x="5695867" y="2299224"/>
            <a:ext cx="48445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Thanks to </a:t>
            </a: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we now </a:t>
            </a:r>
            <a:r>
              <a:rPr lang="de-DE" dirty="0">
                <a:solidFill>
                  <a:srgbClr val="00FF00"/>
                </a:solidFill>
              </a:rPr>
              <a:t>work with proper data structures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Getting what we want is now a simple thing of working with those structures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932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F02BB-1EBE-F37E-67CF-71F1CA85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00" y="1484645"/>
            <a:ext cx="10038400" cy="3888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6E8C14-6CC4-3E08-0DF2-77BA52EF672B}"/>
              </a:ext>
            </a:extLst>
          </p:cNvPr>
          <p:cNvSpPr/>
          <p:nvPr/>
        </p:nvSpPr>
        <p:spPr>
          <a:xfrm>
            <a:off x="1981870" y="1997984"/>
            <a:ext cx="1873111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E6B4B-07D5-64C5-BBA9-A2BAC047AC91}"/>
              </a:ext>
            </a:extLst>
          </p:cNvPr>
          <p:cNvSpPr/>
          <p:nvPr/>
        </p:nvSpPr>
        <p:spPr>
          <a:xfrm>
            <a:off x="1981870" y="3298628"/>
            <a:ext cx="1284995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B3F52B-75FB-8AC4-2AF5-576DB462D938}"/>
              </a:ext>
            </a:extLst>
          </p:cNvPr>
          <p:cNvSpPr/>
          <p:nvPr/>
        </p:nvSpPr>
        <p:spPr>
          <a:xfrm>
            <a:off x="1981870" y="4599272"/>
            <a:ext cx="1284995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D1EA1-4E91-1B5B-8AC4-A1DFB479A948}"/>
              </a:ext>
            </a:extLst>
          </p:cNvPr>
          <p:cNvSpPr txBox="1"/>
          <p:nvPr/>
        </p:nvSpPr>
        <p:spPr>
          <a:xfrm>
            <a:off x="5828797" y="2525678"/>
            <a:ext cx="4086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Meta</a:t>
            </a:r>
            <a:r>
              <a:rPr lang="de-DE" dirty="0">
                <a:solidFill>
                  <a:schemeClr val="bg1"/>
                </a:solidFill>
              </a:rPr>
              <a:t> is an enum and comes with </a:t>
            </a:r>
            <a:r>
              <a:rPr lang="de-DE" dirty="0">
                <a:solidFill>
                  <a:srgbClr val="FFFF00"/>
                </a:solidFill>
              </a:rPr>
              <a:t>three variants</a:t>
            </a:r>
            <a:r>
              <a:rPr lang="de-DE" dirty="0">
                <a:solidFill>
                  <a:schemeClr val="bg1"/>
                </a:solidFill>
              </a:rPr>
              <a:t>, two of which we‘ll need</a:t>
            </a:r>
          </a:p>
        </p:txBody>
      </p:sp>
    </p:spTree>
    <p:extLst>
      <p:ext uri="{BB962C8B-B14F-4D97-AF65-F5344CB8AC3E}">
        <p14:creationId xmlns:p14="http://schemas.microsoft.com/office/powerpoint/2010/main" val="32535794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F02BB-1EBE-F37E-67CF-71F1CA85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800" y="1484645"/>
            <a:ext cx="10038400" cy="38887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6E8C14-6CC4-3E08-0DF2-77BA52EF672B}"/>
              </a:ext>
            </a:extLst>
          </p:cNvPr>
          <p:cNvSpPr/>
          <p:nvPr/>
        </p:nvSpPr>
        <p:spPr>
          <a:xfrm flipH="1">
            <a:off x="5828796" y="1997984"/>
            <a:ext cx="4386704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E6B4B-07D5-64C5-BBA9-A2BAC047AC91}"/>
              </a:ext>
            </a:extLst>
          </p:cNvPr>
          <p:cNvSpPr/>
          <p:nvPr/>
        </p:nvSpPr>
        <p:spPr>
          <a:xfrm flipH="1">
            <a:off x="4608253" y="3298628"/>
            <a:ext cx="5458203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5948C9-E29A-9E63-6370-6C2FE8386758}"/>
              </a:ext>
            </a:extLst>
          </p:cNvPr>
          <p:cNvSpPr txBox="1"/>
          <p:nvPr/>
        </p:nvSpPr>
        <p:spPr>
          <a:xfrm>
            <a:off x="3054144" y="5026944"/>
            <a:ext cx="6083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Thanks to Rust‘s pattern matching, we can easily grab everything we need</a:t>
            </a:r>
          </a:p>
        </p:txBody>
      </p:sp>
    </p:spTree>
    <p:extLst>
      <p:ext uri="{BB962C8B-B14F-4D97-AF65-F5344CB8AC3E}">
        <p14:creationId xmlns:p14="http://schemas.microsoft.com/office/powerpoint/2010/main" val="8224330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E28FE-8D04-BAD5-8C05-62BF60E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8" y="1448777"/>
            <a:ext cx="11672363" cy="1202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3EC6F0-1F04-26DF-D199-25C4D411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13" y="3138959"/>
            <a:ext cx="7320572" cy="28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331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E28FE-8D04-BAD5-8C05-62BF60E8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8" y="1448777"/>
            <a:ext cx="11672363" cy="1202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6510E8-3581-8605-346D-4F867E1E21A0}"/>
              </a:ext>
            </a:extLst>
          </p:cNvPr>
          <p:cNvSpPr txBox="1"/>
          <p:nvPr/>
        </p:nvSpPr>
        <p:spPr>
          <a:xfrm>
            <a:off x="3342681" y="2724904"/>
            <a:ext cx="5506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What we‘re after is only one more step away and is part of the </a:t>
            </a:r>
            <a:r>
              <a:rPr lang="de-DE" dirty="0">
                <a:solidFill>
                  <a:srgbClr val="FFFF00"/>
                </a:solidFill>
              </a:rPr>
              <a:t>Path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7B64A1-9DB1-4457-200B-CF33E95B1248}"/>
              </a:ext>
            </a:extLst>
          </p:cNvPr>
          <p:cNvSpPr/>
          <p:nvPr/>
        </p:nvSpPr>
        <p:spPr>
          <a:xfrm>
            <a:off x="4181265" y="1448777"/>
            <a:ext cx="2578044" cy="16250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9F56B5-AD44-2C16-0B47-4DE04590E65F}"/>
              </a:ext>
            </a:extLst>
          </p:cNvPr>
          <p:cNvSpPr/>
          <p:nvPr/>
        </p:nvSpPr>
        <p:spPr>
          <a:xfrm>
            <a:off x="4181265" y="1745516"/>
            <a:ext cx="2578044" cy="16250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79B5EE-7EBC-B434-1DCF-CE1B9F07A14B}"/>
              </a:ext>
            </a:extLst>
          </p:cNvPr>
          <p:cNvSpPr/>
          <p:nvPr/>
        </p:nvSpPr>
        <p:spPr>
          <a:xfrm>
            <a:off x="4181265" y="2198338"/>
            <a:ext cx="2578044" cy="16250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EC6F0-1F04-26DF-D199-25C4D411B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713" y="3138959"/>
            <a:ext cx="7320572" cy="28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937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26AF66-5071-36BF-ED50-85D027B0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15" y="1458480"/>
            <a:ext cx="9777770" cy="39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1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CE5A8-9298-1B66-F3B2-74990742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3EF02-7EEF-54C2-98DB-03071AA93E6B}"/>
              </a:ext>
            </a:extLst>
          </p:cNvPr>
          <p:cNvSpPr txBox="1"/>
          <p:nvPr/>
        </p:nvSpPr>
        <p:spPr>
          <a:xfrm>
            <a:off x="6326043" y="2516116"/>
            <a:ext cx="265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fn_like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proc-macro crate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2CFFB-AF4C-D9BB-7608-F1E416F11607}"/>
              </a:ext>
            </a:extLst>
          </p:cNvPr>
          <p:cNvSpPr/>
          <p:nvPr/>
        </p:nvSpPr>
        <p:spPr>
          <a:xfrm>
            <a:off x="670689" y="1907410"/>
            <a:ext cx="2118619" cy="137556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096948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26AF66-5071-36BF-ED50-85D027B0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15" y="1458480"/>
            <a:ext cx="9777770" cy="3941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F1491A-D79F-9D8E-95E2-433BB51338DC}"/>
              </a:ext>
            </a:extLst>
          </p:cNvPr>
          <p:cNvSpPr/>
          <p:nvPr/>
        </p:nvSpPr>
        <p:spPr>
          <a:xfrm>
            <a:off x="4237660" y="2074520"/>
            <a:ext cx="1929505" cy="21349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2936A-8A63-28E4-F0B7-C054EB8E59DE}"/>
              </a:ext>
            </a:extLst>
          </p:cNvPr>
          <p:cNvSpPr/>
          <p:nvPr/>
        </p:nvSpPr>
        <p:spPr>
          <a:xfrm>
            <a:off x="4434370" y="3523526"/>
            <a:ext cx="1929505" cy="21349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E9C89-CE89-D093-6F1F-4262AC1767E2}"/>
              </a:ext>
            </a:extLst>
          </p:cNvPr>
          <p:cNvSpPr txBox="1"/>
          <p:nvPr/>
        </p:nvSpPr>
        <p:spPr>
          <a:xfrm>
            <a:off x="5126770" y="4518572"/>
            <a:ext cx="60532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Paths</a:t>
            </a:r>
            <a:r>
              <a:rPr lang="de-DE" dirty="0">
                <a:solidFill>
                  <a:schemeClr val="bg1"/>
                </a:solidFill>
              </a:rPr>
              <a:t> are </a:t>
            </a:r>
            <a:r>
              <a:rPr lang="de-DE" dirty="0">
                <a:solidFill>
                  <a:srgbClr val="00FF00"/>
                </a:solidFill>
              </a:rPr>
              <a:t>sequences of identifiers</a:t>
            </a:r>
            <a:r>
              <a:rPr lang="de-DE" dirty="0">
                <a:solidFill>
                  <a:schemeClr val="bg1"/>
                </a:solidFill>
              </a:rPr>
              <a:t>, like </a:t>
            </a:r>
            <a:r>
              <a:rPr lang="de-DE" dirty="0">
                <a:solidFill>
                  <a:srgbClr val="FFFF00"/>
                </a:solidFill>
              </a:rPr>
              <a:t>traits::macros::TypeInfo </a:t>
            </a:r>
            <a:r>
              <a:rPr lang="de-DE" dirty="0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rgbClr val="FFFF00"/>
                </a:solidFill>
              </a:rPr>
              <a:t> payload</a:t>
            </a:r>
          </a:p>
          <a:p>
            <a:pPr algn="ctr"/>
            <a:endParaRPr lang="de-DE" dirty="0">
              <a:solidFill>
                <a:srgbClr val="FFFF00"/>
              </a:solidFill>
            </a:endParaRPr>
          </a:p>
          <a:p>
            <a:pPr algn="ctr"/>
            <a:r>
              <a:rPr lang="de-DE" dirty="0">
                <a:solidFill>
                  <a:srgbClr val="FFFF00"/>
                </a:solidFill>
              </a:rPr>
              <a:t>require_ident()</a:t>
            </a:r>
            <a:r>
              <a:rPr lang="de-DE" dirty="0">
                <a:solidFill>
                  <a:schemeClr val="bg1"/>
                </a:solidFill>
              </a:rPr>
              <a:t> causes an error </a:t>
            </a:r>
            <a:r>
              <a:rPr lang="de-DE" dirty="0">
                <a:solidFill>
                  <a:srgbClr val="00FF00"/>
                </a:solidFill>
              </a:rPr>
              <a:t>if the path is not a single identifier</a:t>
            </a:r>
          </a:p>
        </p:txBody>
      </p:sp>
    </p:spTree>
    <p:extLst>
      <p:ext uri="{BB962C8B-B14F-4D97-AF65-F5344CB8AC3E}">
        <p14:creationId xmlns:p14="http://schemas.microsoft.com/office/powerpoint/2010/main" val="11257544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26AF66-5071-36BF-ED50-85D027B0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15" y="1458480"/>
            <a:ext cx="9777770" cy="3941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F1491A-D79F-9D8E-95E2-433BB51338DC}"/>
              </a:ext>
            </a:extLst>
          </p:cNvPr>
          <p:cNvSpPr/>
          <p:nvPr/>
        </p:nvSpPr>
        <p:spPr>
          <a:xfrm>
            <a:off x="2332326" y="2279795"/>
            <a:ext cx="4459210" cy="85931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2936A-8A63-28E4-F0B7-C054EB8E59DE}"/>
              </a:ext>
            </a:extLst>
          </p:cNvPr>
          <p:cNvSpPr/>
          <p:nvPr/>
        </p:nvSpPr>
        <p:spPr>
          <a:xfrm>
            <a:off x="2332325" y="3728801"/>
            <a:ext cx="4620338" cy="85931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E9C89-CE89-D093-6F1F-4262AC1767E2}"/>
              </a:ext>
            </a:extLst>
          </p:cNvPr>
          <p:cNvSpPr txBox="1"/>
          <p:nvPr/>
        </p:nvSpPr>
        <p:spPr>
          <a:xfrm>
            <a:off x="5168193" y="4596806"/>
            <a:ext cx="4931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We‘re now at a point where we can work with the identifiers!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0064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26AF66-5071-36BF-ED50-85D027B0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15" y="1458480"/>
            <a:ext cx="9777770" cy="39410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F1491A-D79F-9D8E-95E2-433BB51338DC}"/>
              </a:ext>
            </a:extLst>
          </p:cNvPr>
          <p:cNvSpPr/>
          <p:nvPr/>
        </p:nvSpPr>
        <p:spPr>
          <a:xfrm>
            <a:off x="2693882" y="2478483"/>
            <a:ext cx="4097653" cy="2376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62936A-8A63-28E4-F0B7-C054EB8E59DE}"/>
              </a:ext>
            </a:extLst>
          </p:cNvPr>
          <p:cNvSpPr/>
          <p:nvPr/>
        </p:nvSpPr>
        <p:spPr>
          <a:xfrm>
            <a:off x="2706945" y="3927489"/>
            <a:ext cx="3661629" cy="2376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70B00-1344-BBB0-D1A2-18AB301D07DB}"/>
              </a:ext>
            </a:extLst>
          </p:cNvPr>
          <p:cNvSpPr txBox="1"/>
          <p:nvPr/>
        </p:nvSpPr>
        <p:spPr>
          <a:xfrm>
            <a:off x="4694506" y="4596806"/>
            <a:ext cx="5878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de-DE" dirty="0">
                <a:solidFill>
                  <a:schemeClr val="bg1"/>
                </a:solidFill>
              </a:rPr>
              <a:t>We‘re now at a point where we can work with the identifiers!</a:t>
            </a:r>
            <a:endParaRPr lang="de-DE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de-DE" sz="14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For now only </a:t>
            </a:r>
            <a:r>
              <a:rPr lang="de-DE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payload</a:t>
            </a:r>
            <a:r>
              <a:rPr lang="de-DE" sz="14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DE" sz="1400" b="0" i="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replace</a:t>
            </a:r>
            <a:r>
              <a:rPr lang="de-DE" sz="14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but we can always add more later :^)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352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6B8BC2-1589-FC75-1597-876FA89B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2" y="1869082"/>
            <a:ext cx="10967836" cy="311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534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6B8BC2-1589-FC75-1597-876FA89B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2" y="1869082"/>
            <a:ext cx="10967836" cy="31198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0E0333-2A6B-5C58-2E77-A0B679F33565}"/>
              </a:ext>
            </a:extLst>
          </p:cNvPr>
          <p:cNvSpPr/>
          <p:nvPr/>
        </p:nvSpPr>
        <p:spPr>
          <a:xfrm>
            <a:off x="1156092" y="3429000"/>
            <a:ext cx="10392740" cy="95367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F0093-6265-799B-A22D-ACD64DACC255}"/>
              </a:ext>
            </a:extLst>
          </p:cNvPr>
          <p:cNvSpPr txBox="1"/>
          <p:nvPr/>
        </p:nvSpPr>
        <p:spPr>
          <a:xfrm>
            <a:off x="5631415" y="4424185"/>
            <a:ext cx="526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>
                <a:solidFill>
                  <a:srgbClr val="FFFF00"/>
                </a:solidFill>
              </a:rPr>
              <a:t>payload</a:t>
            </a:r>
            <a:r>
              <a:rPr lang="de-DE" dirty="0">
                <a:solidFill>
                  <a:schemeClr val="bg1"/>
                </a:solidFill>
              </a:rPr>
              <a:t> is pretty simple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All we need is a string literal, which we can easily check thanks to pattern matching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syn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425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6B8BC2-1589-FC75-1597-876FA89BA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82" y="1869082"/>
            <a:ext cx="10967836" cy="31198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AF6798-A041-AE16-60E5-882E5B2A6364}"/>
              </a:ext>
            </a:extLst>
          </p:cNvPr>
          <p:cNvSpPr/>
          <p:nvPr/>
        </p:nvSpPr>
        <p:spPr>
          <a:xfrm>
            <a:off x="1144008" y="4359703"/>
            <a:ext cx="4102868" cy="30777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4E235-7B1F-42CB-957D-E07D42328E21}"/>
              </a:ext>
            </a:extLst>
          </p:cNvPr>
          <p:cNvSpPr txBox="1"/>
          <p:nvPr/>
        </p:nvSpPr>
        <p:spPr>
          <a:xfrm>
            <a:off x="5260303" y="4351645"/>
            <a:ext cx="2840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We‘re generating our first actions!</a:t>
            </a:r>
          </a:p>
        </p:txBody>
      </p:sp>
    </p:spTree>
    <p:extLst>
      <p:ext uri="{BB962C8B-B14F-4D97-AF65-F5344CB8AC3E}">
        <p14:creationId xmlns:p14="http://schemas.microsoft.com/office/powerpoint/2010/main" val="39340290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E6F34-3131-4D11-A93B-4A90397F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3" y="1276938"/>
            <a:ext cx="8665750" cy="4304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94BE43-B3C7-F308-CABC-4292D8229A6B}"/>
              </a:ext>
            </a:extLst>
          </p:cNvPr>
          <p:cNvSpPr txBox="1"/>
          <p:nvPr/>
        </p:nvSpPr>
        <p:spPr>
          <a:xfrm>
            <a:off x="3506987" y="5273285"/>
            <a:ext cx="5178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replace</a:t>
            </a:r>
            <a:r>
              <a:rPr lang="de-DE" dirty="0">
                <a:solidFill>
                  <a:schemeClr val="bg1"/>
                </a:solidFill>
              </a:rPr>
              <a:t> is a bit more complicated because of </a:t>
            </a:r>
            <a:r>
              <a:rPr lang="de-DE" dirty="0">
                <a:solidFill>
                  <a:srgbClr val="FFFF00"/>
                </a:solidFill>
              </a:rPr>
              <a:t>some edge cases</a:t>
            </a:r>
          </a:p>
        </p:txBody>
      </p:sp>
    </p:spTree>
    <p:extLst>
      <p:ext uri="{BB962C8B-B14F-4D97-AF65-F5344CB8AC3E}">
        <p14:creationId xmlns:p14="http://schemas.microsoft.com/office/powerpoint/2010/main" val="19819779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E615FC-1ADC-8E82-AA81-4803B2DC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3" y="1276938"/>
            <a:ext cx="8665750" cy="4304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25C17-521C-70E0-4418-8456353EFF06}"/>
              </a:ext>
            </a:extLst>
          </p:cNvPr>
          <p:cNvSpPr txBox="1"/>
          <p:nvPr/>
        </p:nvSpPr>
        <p:spPr>
          <a:xfrm>
            <a:off x="7485724" y="2165133"/>
            <a:ext cx="4119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Here we‘re actually </a:t>
            </a:r>
            <a:r>
              <a:rPr lang="de-DE" dirty="0">
                <a:solidFill>
                  <a:srgbClr val="00FF00"/>
                </a:solidFill>
              </a:rPr>
              <a:t>calling to our own Parser</a:t>
            </a:r>
            <a:r>
              <a:rPr lang="de-DE" dirty="0">
                <a:solidFill>
                  <a:schemeClr val="bg1"/>
                </a:solidFill>
              </a:rPr>
              <a:t>! </a:t>
            </a:r>
            <a:r>
              <a:rPr lang="de-DE" dirty="0">
                <a:solidFill>
                  <a:srgbClr val="FFFF00"/>
                </a:solidFill>
              </a:rPr>
              <a:t>ListOfIdents</a:t>
            </a:r>
            <a:r>
              <a:rPr lang="de-DE" dirty="0">
                <a:solidFill>
                  <a:schemeClr val="bg1"/>
                </a:solidFill>
              </a:rPr>
              <a:t> is a struct declared by us, not by </a:t>
            </a: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1F539-1334-906A-C609-962A3F8CBE20}"/>
              </a:ext>
            </a:extLst>
          </p:cNvPr>
          <p:cNvSpPr/>
          <p:nvPr/>
        </p:nvSpPr>
        <p:spPr>
          <a:xfrm>
            <a:off x="2155084" y="1490023"/>
            <a:ext cx="8306912" cy="50755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6690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9A5D3-E650-5BEE-B6F4-145BA4BB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0" y="1468549"/>
            <a:ext cx="8732000" cy="39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63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9A5D3-E650-5BEE-B6F4-145BA4BB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0" y="1468549"/>
            <a:ext cx="8732000" cy="39209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3A4949-E3D8-B612-8473-2923586564C5}"/>
              </a:ext>
            </a:extLst>
          </p:cNvPr>
          <p:cNvSpPr/>
          <p:nvPr/>
        </p:nvSpPr>
        <p:spPr>
          <a:xfrm>
            <a:off x="1721944" y="1442093"/>
            <a:ext cx="2914507" cy="8539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BEB64-7E4C-9F44-5518-2F553EEE7A71}"/>
              </a:ext>
            </a:extLst>
          </p:cNvPr>
          <p:cNvSpPr txBox="1"/>
          <p:nvPr/>
        </p:nvSpPr>
        <p:spPr>
          <a:xfrm>
            <a:off x="4950749" y="1468549"/>
            <a:ext cx="5288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struct is needed for a simple reason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does not accept keywords when parsing identifiers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normal identifiers, but they would be rejected!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84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32FA97-F4E2-C0E8-78AA-F07D59A8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3EF02-7EEF-54C2-98DB-03071AA93E6B}"/>
              </a:ext>
            </a:extLst>
          </p:cNvPr>
          <p:cNvSpPr txBox="1"/>
          <p:nvPr/>
        </p:nvSpPr>
        <p:spPr>
          <a:xfrm>
            <a:off x="5490076" y="2516116"/>
            <a:ext cx="4330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fn_like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proc-macro crate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In there,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 define a macro which we want to 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2CFFB-AF4C-D9BB-7608-F1E416F11607}"/>
              </a:ext>
            </a:extLst>
          </p:cNvPr>
          <p:cNvSpPr/>
          <p:nvPr/>
        </p:nvSpPr>
        <p:spPr>
          <a:xfrm>
            <a:off x="670689" y="2255789"/>
            <a:ext cx="2118619" cy="66465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58450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9A5D3-E650-5BEE-B6F4-145BA4BB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0" y="1468549"/>
            <a:ext cx="8732000" cy="39209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3A4949-E3D8-B612-8473-2923586564C5}"/>
              </a:ext>
            </a:extLst>
          </p:cNvPr>
          <p:cNvSpPr/>
          <p:nvPr/>
        </p:nvSpPr>
        <p:spPr>
          <a:xfrm>
            <a:off x="1730000" y="2279957"/>
            <a:ext cx="3820851" cy="30211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BEB64-7E4C-9F44-5518-2F553EEE7A71}"/>
              </a:ext>
            </a:extLst>
          </p:cNvPr>
          <p:cNvSpPr txBox="1"/>
          <p:nvPr/>
        </p:nvSpPr>
        <p:spPr>
          <a:xfrm>
            <a:off x="5552194" y="1972180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 </a:t>
            </a:r>
            <a:r>
              <a:rPr lang="de-DE" dirty="0">
                <a:solidFill>
                  <a:schemeClr val="bg1"/>
                </a:solidFill>
              </a:rPr>
              <a:t>allows us to </a:t>
            </a:r>
            <a:r>
              <a:rPr lang="de-DE" dirty="0">
                <a:solidFill>
                  <a:srgbClr val="00FF00"/>
                </a:solidFill>
              </a:rPr>
              <a:t>implement custom parsers</a:t>
            </a:r>
          </a:p>
        </p:txBody>
      </p:sp>
    </p:spTree>
    <p:extLst>
      <p:ext uri="{BB962C8B-B14F-4D97-AF65-F5344CB8AC3E}">
        <p14:creationId xmlns:p14="http://schemas.microsoft.com/office/powerpoint/2010/main" val="24936953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9A5D3-E650-5BEE-B6F4-145BA4BB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0" y="1468549"/>
            <a:ext cx="8732000" cy="39209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3A4949-E3D8-B612-8473-2923586564C5}"/>
              </a:ext>
            </a:extLst>
          </p:cNvPr>
          <p:cNvSpPr/>
          <p:nvPr/>
        </p:nvSpPr>
        <p:spPr>
          <a:xfrm>
            <a:off x="2749133" y="2839877"/>
            <a:ext cx="7377746" cy="116011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1BEB64-7E4C-9F44-5518-2F553EEE7A71}"/>
              </a:ext>
            </a:extLst>
          </p:cNvPr>
          <p:cNvSpPr txBox="1"/>
          <p:nvPr/>
        </p:nvSpPr>
        <p:spPr>
          <a:xfrm>
            <a:off x="4153168" y="3999996"/>
            <a:ext cx="5877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Our parser is pretty simple: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rgbClr val="FFFF00"/>
                </a:solidFill>
              </a:rPr>
              <a:t>It keeps collecting identifiers until it sees a comma or reaches the end</a:t>
            </a:r>
          </a:p>
        </p:txBody>
      </p:sp>
    </p:spTree>
    <p:extLst>
      <p:ext uri="{BB962C8B-B14F-4D97-AF65-F5344CB8AC3E}">
        <p14:creationId xmlns:p14="http://schemas.microsoft.com/office/powerpoint/2010/main" val="30011616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9A5D3-E650-5BEE-B6F4-145BA4BB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000" y="1468549"/>
            <a:ext cx="8732000" cy="39209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3A4949-E3D8-B612-8473-2923586564C5}"/>
              </a:ext>
            </a:extLst>
          </p:cNvPr>
          <p:cNvSpPr/>
          <p:nvPr/>
        </p:nvSpPr>
        <p:spPr>
          <a:xfrm>
            <a:off x="7500497" y="3429000"/>
            <a:ext cx="2147027" cy="2688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8FE07-A941-2F5E-F6E2-EB851F0BB955}"/>
              </a:ext>
            </a:extLst>
          </p:cNvPr>
          <p:cNvSpPr txBox="1"/>
          <p:nvPr/>
        </p:nvSpPr>
        <p:spPr>
          <a:xfrm>
            <a:off x="5824767" y="3719666"/>
            <a:ext cx="4555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way, we‘re able to call other methods of the parser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Ident::parse_any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does accept keywords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510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94423-A94E-7E61-C799-D944D590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3" y="1276938"/>
            <a:ext cx="8665750" cy="43041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0537E0-D942-D192-66E2-EE7650C6ED60}"/>
              </a:ext>
            </a:extLst>
          </p:cNvPr>
          <p:cNvSpPr/>
          <p:nvPr/>
        </p:nvSpPr>
        <p:spPr>
          <a:xfrm>
            <a:off x="2920441" y="1977843"/>
            <a:ext cx="543806" cy="25377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59DA6-E2DC-7063-B1CE-FAD4EE4C02A8}"/>
              </a:ext>
            </a:extLst>
          </p:cNvPr>
          <p:cNvSpPr txBox="1"/>
          <p:nvPr/>
        </p:nvSpPr>
        <p:spPr>
          <a:xfrm>
            <a:off x="8216732" y="2104731"/>
            <a:ext cx="3369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At this point, </a:t>
            </a:r>
            <a:r>
              <a:rPr lang="de-DE" dirty="0">
                <a:solidFill>
                  <a:srgbClr val="FFFF00"/>
                </a:solidFill>
              </a:rPr>
              <a:t>list</a:t>
            </a:r>
            <a:r>
              <a:rPr lang="de-DE" dirty="0">
                <a:solidFill>
                  <a:schemeClr val="bg1"/>
                </a:solidFill>
              </a:rPr>
              <a:t> is a </a:t>
            </a:r>
            <a:r>
              <a:rPr lang="de-DE" dirty="0">
                <a:solidFill>
                  <a:srgbClr val="FFFF00"/>
                </a:solidFill>
              </a:rPr>
              <a:t>parsed comma-separated sequence of list of identifiers</a:t>
            </a:r>
          </a:p>
        </p:txBody>
      </p:sp>
    </p:spTree>
    <p:extLst>
      <p:ext uri="{BB962C8B-B14F-4D97-AF65-F5344CB8AC3E}">
        <p14:creationId xmlns:p14="http://schemas.microsoft.com/office/powerpoint/2010/main" val="18101792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94423-A94E-7E61-C799-D944D590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3" y="1276938"/>
            <a:ext cx="8665750" cy="4304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6936E1-DB3F-C789-D0C1-38D3A023A451}"/>
              </a:ext>
            </a:extLst>
          </p:cNvPr>
          <p:cNvSpPr/>
          <p:nvPr/>
        </p:nvSpPr>
        <p:spPr>
          <a:xfrm>
            <a:off x="2171196" y="2698891"/>
            <a:ext cx="6888212" cy="146223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48F2D-8A40-024C-33BB-527EC601D083}"/>
              </a:ext>
            </a:extLst>
          </p:cNvPr>
          <p:cNvSpPr txBox="1"/>
          <p:nvPr/>
        </p:nvSpPr>
        <p:spPr>
          <a:xfrm>
            <a:off x="9059408" y="3167390"/>
            <a:ext cx="2404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Checking if the provided input is in the correct format</a:t>
            </a:r>
          </a:p>
        </p:txBody>
      </p:sp>
    </p:spTree>
    <p:extLst>
      <p:ext uri="{BB962C8B-B14F-4D97-AF65-F5344CB8AC3E}">
        <p14:creationId xmlns:p14="http://schemas.microsoft.com/office/powerpoint/2010/main" val="28659414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94423-A94E-7E61-C799-D944D590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3" y="1276938"/>
            <a:ext cx="8665750" cy="43041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6936E1-DB3F-C789-D0C1-38D3A023A451}"/>
              </a:ext>
            </a:extLst>
          </p:cNvPr>
          <p:cNvSpPr/>
          <p:nvPr/>
        </p:nvSpPr>
        <p:spPr>
          <a:xfrm flipV="1">
            <a:off x="2171195" y="4140986"/>
            <a:ext cx="7198383" cy="1218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48F2D-8A40-024C-33BB-527EC601D083}"/>
              </a:ext>
            </a:extLst>
          </p:cNvPr>
          <p:cNvSpPr txBox="1"/>
          <p:nvPr/>
        </p:nvSpPr>
        <p:spPr>
          <a:xfrm>
            <a:off x="3335271" y="5383923"/>
            <a:ext cx="487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Generate an action!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Note: In the </a:t>
            </a:r>
            <a:r>
              <a:rPr lang="de-DE" dirty="0">
                <a:solidFill>
                  <a:srgbClr val="FFFF00"/>
                </a:solidFill>
              </a:rPr>
              <a:t>else-branch</a:t>
            </a:r>
            <a:r>
              <a:rPr lang="de-DE" dirty="0">
                <a:solidFill>
                  <a:schemeClr val="bg1"/>
                </a:solidFill>
              </a:rPr>
              <a:t> we technically </a:t>
            </a:r>
            <a:r>
              <a:rPr lang="de-DE" dirty="0">
                <a:solidFill>
                  <a:srgbClr val="00FF00"/>
                </a:solidFill>
              </a:rPr>
              <a:t>delete</a:t>
            </a:r>
            <a:r>
              <a:rPr lang="de-DE" dirty="0">
                <a:solidFill>
                  <a:schemeClr val="bg1"/>
                </a:solidFill>
              </a:rPr>
              <a:t> the identifier</a:t>
            </a:r>
          </a:p>
        </p:txBody>
      </p:sp>
    </p:spTree>
    <p:extLst>
      <p:ext uri="{BB962C8B-B14F-4D97-AF65-F5344CB8AC3E}">
        <p14:creationId xmlns:p14="http://schemas.microsoft.com/office/powerpoint/2010/main" val="4990246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94423-A94E-7E61-C799-D944D590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3" y="1276938"/>
            <a:ext cx="8665750" cy="4304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A9EB1-CC27-4488-A79C-519B584C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18" y="2596171"/>
            <a:ext cx="3572658" cy="16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482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94423-A94E-7E61-C799-D944D590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3" y="1276938"/>
            <a:ext cx="8665750" cy="4304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A9EB1-CC27-4488-A79C-519B584C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18" y="2596171"/>
            <a:ext cx="3572658" cy="1665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BCC2A0-CE19-21FB-079A-A6C39CF07311}"/>
              </a:ext>
            </a:extLst>
          </p:cNvPr>
          <p:cNvSpPr/>
          <p:nvPr/>
        </p:nvSpPr>
        <p:spPr>
          <a:xfrm flipV="1">
            <a:off x="2171195" y="3178248"/>
            <a:ext cx="4439071" cy="28197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89149-54D8-6203-8BAC-EA9B4BD43754}"/>
              </a:ext>
            </a:extLst>
          </p:cNvPr>
          <p:cNvSpPr/>
          <p:nvPr/>
        </p:nvSpPr>
        <p:spPr>
          <a:xfrm flipV="1">
            <a:off x="9405833" y="3424905"/>
            <a:ext cx="713264" cy="28197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0222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94423-A94E-7E61-C799-D944D590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3" y="1276938"/>
            <a:ext cx="8665750" cy="4304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A9EB1-CC27-4488-A79C-519B584C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18" y="2596171"/>
            <a:ext cx="3572658" cy="1665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BCC2A0-CE19-21FB-079A-A6C39CF07311}"/>
              </a:ext>
            </a:extLst>
          </p:cNvPr>
          <p:cNvSpPr/>
          <p:nvPr/>
        </p:nvSpPr>
        <p:spPr>
          <a:xfrm flipV="1">
            <a:off x="6904323" y="4367500"/>
            <a:ext cx="1691844" cy="28197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89149-54D8-6203-8BAC-EA9B4BD43754}"/>
              </a:ext>
            </a:extLst>
          </p:cNvPr>
          <p:cNvSpPr/>
          <p:nvPr/>
        </p:nvSpPr>
        <p:spPr>
          <a:xfrm flipV="1">
            <a:off x="10328290" y="3424904"/>
            <a:ext cx="942596" cy="28197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063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94423-A94E-7E61-C799-D944D590A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123" y="1276938"/>
            <a:ext cx="8665750" cy="4304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1A9EB1-CC27-4488-A79C-519B584C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18" y="2596171"/>
            <a:ext cx="3572658" cy="1665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BCC2A0-CE19-21FB-079A-A6C39CF07311}"/>
              </a:ext>
            </a:extLst>
          </p:cNvPr>
          <p:cNvSpPr/>
          <p:nvPr/>
        </p:nvSpPr>
        <p:spPr>
          <a:xfrm flipV="1">
            <a:off x="6904323" y="4844312"/>
            <a:ext cx="2340382" cy="28197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689149-54D8-6203-8BAC-EA9B4BD43754}"/>
              </a:ext>
            </a:extLst>
          </p:cNvPr>
          <p:cNvSpPr/>
          <p:nvPr/>
        </p:nvSpPr>
        <p:spPr>
          <a:xfrm flipV="1">
            <a:off x="9809301" y="3145013"/>
            <a:ext cx="112141" cy="28197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C941E-89AB-873A-0C0F-063B5F804DCB}"/>
              </a:ext>
            </a:extLst>
          </p:cNvPr>
          <p:cNvSpPr txBox="1"/>
          <p:nvPr/>
        </p:nvSpPr>
        <p:spPr>
          <a:xfrm>
            <a:off x="5397347" y="5114200"/>
            <a:ext cx="5354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don‘t replace </a:t>
            </a:r>
            <a:r>
              <a:rPr lang="de-DE" dirty="0">
                <a:solidFill>
                  <a:srgbClr val="FFFF00"/>
                </a:solidFill>
              </a:rPr>
              <a:t>mut</a:t>
            </a:r>
            <a:r>
              <a:rPr lang="de-DE" dirty="0">
                <a:solidFill>
                  <a:schemeClr val="bg1"/>
                </a:solidFill>
              </a:rPr>
              <a:t> with anything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delete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all occurences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mut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(except the ones we inserted)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9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727E3-2537-7431-6DAD-43051CD5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3EF02-7EEF-54C2-98DB-03071AA93E6B}"/>
              </a:ext>
            </a:extLst>
          </p:cNvPr>
          <p:cNvSpPr txBox="1"/>
          <p:nvPr/>
        </p:nvSpPr>
        <p:spPr>
          <a:xfrm>
            <a:off x="5490076" y="2516116"/>
            <a:ext cx="4330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fn_like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proc-macro crate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In there,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 define a macro which we want to use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later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use that macro in our main application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2CFFB-AF4C-D9BB-7608-F1E416F11607}"/>
              </a:ext>
            </a:extLst>
          </p:cNvPr>
          <p:cNvSpPr/>
          <p:nvPr/>
        </p:nvSpPr>
        <p:spPr>
          <a:xfrm flipV="1">
            <a:off x="670690" y="3291033"/>
            <a:ext cx="2118619" cy="70493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8953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006A-DF09-05C4-811B-406655EE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4" y="3429000"/>
            <a:ext cx="11362992" cy="1597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700A8-97B3-21CB-5FC0-C912D990E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24"/>
          <a:stretch/>
        </p:blipFill>
        <p:spPr>
          <a:xfrm>
            <a:off x="475327" y="1810950"/>
            <a:ext cx="11244440" cy="698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09213C-3FBC-A789-351C-78C0BBC20A2C}"/>
              </a:ext>
            </a:extLst>
          </p:cNvPr>
          <p:cNvSpPr txBox="1"/>
          <p:nvPr/>
        </p:nvSpPr>
        <p:spPr>
          <a:xfrm>
            <a:off x="4411083" y="2707672"/>
            <a:ext cx="336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We‘re done parsing the attributes!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After this step, our Vector looks like this:</a:t>
            </a:r>
          </a:p>
        </p:txBody>
      </p:sp>
    </p:spTree>
    <p:extLst>
      <p:ext uri="{BB962C8B-B14F-4D97-AF65-F5344CB8AC3E}">
        <p14:creationId xmlns:p14="http://schemas.microsoft.com/office/powerpoint/2010/main" val="14929741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006A-DF09-05C4-811B-406655EE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04" y="3429000"/>
            <a:ext cx="11362992" cy="1597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7700A8-97B3-21CB-5FC0-C912D990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7" y="1810950"/>
            <a:ext cx="11244440" cy="13813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C03271-1E2F-BE22-20F2-8FD6717BCA21}"/>
              </a:ext>
            </a:extLst>
          </p:cNvPr>
          <p:cNvSpPr/>
          <p:nvPr/>
        </p:nvSpPr>
        <p:spPr>
          <a:xfrm>
            <a:off x="858003" y="2493450"/>
            <a:ext cx="7693854" cy="47393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40141B-B0EF-F575-A023-1CAE6AC0C419}"/>
              </a:ext>
            </a:extLst>
          </p:cNvPr>
          <p:cNvSpPr txBox="1"/>
          <p:nvPr/>
        </p:nvSpPr>
        <p:spPr>
          <a:xfrm>
            <a:off x="3859650" y="3038380"/>
            <a:ext cx="4472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now focus on applying those rules to the input</a:t>
            </a:r>
          </a:p>
        </p:txBody>
      </p:sp>
    </p:spTree>
    <p:extLst>
      <p:ext uri="{BB962C8B-B14F-4D97-AF65-F5344CB8AC3E}">
        <p14:creationId xmlns:p14="http://schemas.microsoft.com/office/powerpoint/2010/main" val="95103751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DCC74-27F7-AE0C-28F5-C30B6D0A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3" y="1628699"/>
            <a:ext cx="10242354" cy="36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55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DCC74-27F7-AE0C-28F5-C30B6D0A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3" y="1628699"/>
            <a:ext cx="10242354" cy="3600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7449E-7DDB-66A2-A425-3EA6D51868F3}"/>
              </a:ext>
            </a:extLst>
          </p:cNvPr>
          <p:cNvSpPr/>
          <p:nvPr/>
        </p:nvSpPr>
        <p:spPr>
          <a:xfrm>
            <a:off x="1470289" y="1917420"/>
            <a:ext cx="6831817" cy="3262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C9E197-40DF-5DF9-B30C-244ECDA020AF}"/>
              </a:ext>
            </a:extLst>
          </p:cNvPr>
          <p:cNvSpPr/>
          <p:nvPr/>
        </p:nvSpPr>
        <p:spPr>
          <a:xfrm>
            <a:off x="1470288" y="4643217"/>
            <a:ext cx="914403" cy="2913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05348-F404-390F-9101-C1E62B72270A}"/>
              </a:ext>
            </a:extLst>
          </p:cNvPr>
          <p:cNvSpPr txBox="1"/>
          <p:nvPr/>
        </p:nvSpPr>
        <p:spPr>
          <a:xfrm>
            <a:off x="4249746" y="4160094"/>
            <a:ext cx="5852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 We‘ll slowly build up a TokenStream ourselves.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As we‘re </a:t>
            </a:r>
            <a:r>
              <a:rPr lang="de-DE" dirty="0">
                <a:solidFill>
                  <a:srgbClr val="00FF00"/>
                </a:solidFill>
              </a:rPr>
              <a:t>only taking the input and slightly modify the tokens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FFFF00"/>
                </a:solidFill>
              </a:rPr>
              <a:t>we don‘t care whether it‘s a function or a struct</a:t>
            </a:r>
            <a:r>
              <a:rPr lang="de-DE" dirty="0">
                <a:solidFill>
                  <a:schemeClr val="bg1"/>
                </a:solidFill>
              </a:rPr>
              <a:t>, we don‘t need to parse anything.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Similarly, </a:t>
            </a:r>
            <a:r>
              <a:rPr lang="de-DE" dirty="0">
                <a:solidFill>
                  <a:srgbClr val="FFFF00"/>
                </a:solidFill>
              </a:rPr>
              <a:t>quote!</a:t>
            </a:r>
            <a:r>
              <a:rPr lang="de-DE" dirty="0">
                <a:solidFill>
                  <a:schemeClr val="bg1"/>
                </a:solidFill>
              </a:rPr>
              <a:t> is also not needed here.</a:t>
            </a:r>
          </a:p>
        </p:txBody>
      </p:sp>
    </p:spTree>
    <p:extLst>
      <p:ext uri="{BB962C8B-B14F-4D97-AF65-F5344CB8AC3E}">
        <p14:creationId xmlns:p14="http://schemas.microsoft.com/office/powerpoint/2010/main" val="35785715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DCC74-27F7-AE0C-28F5-C30B6D0AC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3" y="1628699"/>
            <a:ext cx="10242354" cy="3600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17449E-7DDB-66A2-A425-3EA6D51868F3}"/>
              </a:ext>
            </a:extLst>
          </p:cNvPr>
          <p:cNvSpPr/>
          <p:nvPr/>
        </p:nvSpPr>
        <p:spPr>
          <a:xfrm>
            <a:off x="2598184" y="3429000"/>
            <a:ext cx="6767367" cy="3262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05348-F404-390F-9101-C1E62B72270A}"/>
              </a:ext>
            </a:extLst>
          </p:cNvPr>
          <p:cNvSpPr txBox="1"/>
          <p:nvPr/>
        </p:nvSpPr>
        <p:spPr>
          <a:xfrm>
            <a:off x="4195009" y="4115783"/>
            <a:ext cx="4455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Easy case: We never replace any Puncts, as they are only simple characters such as </a:t>
            </a:r>
            <a:r>
              <a:rPr lang="de-DE" dirty="0">
                <a:solidFill>
                  <a:srgbClr val="FFFF00"/>
                </a:solidFill>
              </a:rPr>
              <a:t>&amp; % =</a:t>
            </a:r>
          </a:p>
        </p:txBody>
      </p:sp>
    </p:spTree>
    <p:extLst>
      <p:ext uri="{BB962C8B-B14F-4D97-AF65-F5344CB8AC3E}">
        <p14:creationId xmlns:p14="http://schemas.microsoft.com/office/powerpoint/2010/main" val="363196898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CC9F9-F5B9-05F7-1116-CF019FE5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58" y="1236556"/>
            <a:ext cx="9479684" cy="43848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6CCC62-6091-7BF7-0C24-E4ECD2A7D56E}"/>
              </a:ext>
            </a:extLst>
          </p:cNvPr>
          <p:cNvSpPr/>
          <p:nvPr/>
        </p:nvSpPr>
        <p:spPr>
          <a:xfrm>
            <a:off x="1319082" y="1208360"/>
            <a:ext cx="3365707" cy="26756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1AB79-8D12-BDD2-A6DC-119B0F1DE85F}"/>
              </a:ext>
            </a:extLst>
          </p:cNvPr>
          <p:cNvSpPr txBox="1"/>
          <p:nvPr/>
        </p:nvSpPr>
        <p:spPr>
          <a:xfrm>
            <a:off x="5721898" y="1188254"/>
            <a:ext cx="3635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Identifiers are special, they can be </a:t>
            </a:r>
            <a:r>
              <a:rPr lang="de-DE" dirty="0">
                <a:solidFill>
                  <a:srgbClr val="FFFF00"/>
                </a:solidFill>
              </a:rPr>
              <a:t>replaced</a:t>
            </a:r>
          </a:p>
        </p:txBody>
      </p:sp>
    </p:spTree>
    <p:extLst>
      <p:ext uri="{BB962C8B-B14F-4D97-AF65-F5344CB8AC3E}">
        <p14:creationId xmlns:p14="http://schemas.microsoft.com/office/powerpoint/2010/main" val="16317866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CC9F9-F5B9-05F7-1116-CF019FE5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58" y="1236556"/>
            <a:ext cx="9479684" cy="4384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B72A16-83D8-1CD4-01DD-2A90E6DCDF10}"/>
              </a:ext>
            </a:extLst>
          </p:cNvPr>
          <p:cNvSpPr/>
          <p:nvPr/>
        </p:nvSpPr>
        <p:spPr>
          <a:xfrm>
            <a:off x="1778336" y="1451210"/>
            <a:ext cx="4944719" cy="13961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CF0D4B-5D15-A96B-D867-5261EBD0BB2E}"/>
              </a:ext>
            </a:extLst>
          </p:cNvPr>
          <p:cNvSpPr txBox="1"/>
          <p:nvPr/>
        </p:nvSpPr>
        <p:spPr>
          <a:xfrm>
            <a:off x="2704134" y="2478706"/>
            <a:ext cx="36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Find possible replacements for our identifier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8030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CC9F9-F5B9-05F7-1116-CF019FE5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58" y="1236556"/>
            <a:ext cx="9479684" cy="43848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3B4FFC-5C0C-5E82-0F67-33CCC3280D0F}"/>
              </a:ext>
            </a:extLst>
          </p:cNvPr>
          <p:cNvSpPr/>
          <p:nvPr/>
        </p:nvSpPr>
        <p:spPr>
          <a:xfrm>
            <a:off x="1778336" y="2847368"/>
            <a:ext cx="3164258" cy="48394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68916-2AAB-5395-6555-C35126F48280}"/>
              </a:ext>
            </a:extLst>
          </p:cNvPr>
          <p:cNvSpPr txBox="1"/>
          <p:nvPr/>
        </p:nvSpPr>
        <p:spPr>
          <a:xfrm>
            <a:off x="4942594" y="2935453"/>
            <a:ext cx="4102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 replacement? Just </a:t>
            </a:r>
            <a:r>
              <a:rPr lang="de-DE" dirty="0">
                <a:solidFill>
                  <a:srgbClr val="FFFF00"/>
                </a:solidFill>
              </a:rPr>
              <a:t>add the token to the output</a:t>
            </a:r>
          </a:p>
        </p:txBody>
      </p:sp>
    </p:spTree>
    <p:extLst>
      <p:ext uri="{BB962C8B-B14F-4D97-AF65-F5344CB8AC3E}">
        <p14:creationId xmlns:p14="http://schemas.microsoft.com/office/powerpoint/2010/main" val="38038621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CC9F9-F5B9-05F7-1116-CF019FE5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58" y="1236556"/>
            <a:ext cx="9479684" cy="43848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3B4FFC-5C0C-5E82-0F67-33CCC3280D0F}"/>
              </a:ext>
            </a:extLst>
          </p:cNvPr>
          <p:cNvSpPr/>
          <p:nvPr/>
        </p:nvSpPr>
        <p:spPr>
          <a:xfrm>
            <a:off x="2199394" y="3532726"/>
            <a:ext cx="7879146" cy="161933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68916-2AAB-5395-6555-C35126F48280}"/>
              </a:ext>
            </a:extLst>
          </p:cNvPr>
          <p:cNvSpPr txBox="1"/>
          <p:nvPr/>
        </p:nvSpPr>
        <p:spPr>
          <a:xfrm>
            <a:off x="5694676" y="4342392"/>
            <a:ext cx="3637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Otherwise, </a:t>
            </a:r>
            <a:r>
              <a:rPr lang="de-DE" dirty="0">
                <a:solidFill>
                  <a:srgbClr val="FFFF00"/>
                </a:solidFill>
              </a:rPr>
              <a:t>replace with the given identifiers</a:t>
            </a:r>
          </a:p>
        </p:txBody>
      </p:sp>
    </p:spTree>
    <p:extLst>
      <p:ext uri="{BB962C8B-B14F-4D97-AF65-F5344CB8AC3E}">
        <p14:creationId xmlns:p14="http://schemas.microsoft.com/office/powerpoint/2010/main" val="28761408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B1D8-4A1F-CE87-65D7-27CA552D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75" y="1233476"/>
            <a:ext cx="8617650" cy="43910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D9C362-9AFF-D442-29FF-338496BEDD6F}"/>
              </a:ext>
            </a:extLst>
          </p:cNvPr>
          <p:cNvSpPr/>
          <p:nvPr/>
        </p:nvSpPr>
        <p:spPr>
          <a:xfrm>
            <a:off x="1767036" y="1225420"/>
            <a:ext cx="3775760" cy="2513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8FE83-2D3A-91CB-62F3-169E2CF8453E}"/>
              </a:ext>
            </a:extLst>
          </p:cNvPr>
          <p:cNvSpPr txBox="1"/>
          <p:nvPr/>
        </p:nvSpPr>
        <p:spPr>
          <a:xfrm>
            <a:off x="6030206" y="1169025"/>
            <a:ext cx="37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Literals are special, they can be </a:t>
            </a:r>
            <a:r>
              <a:rPr lang="de-DE" dirty="0">
                <a:solidFill>
                  <a:srgbClr val="FFFF00"/>
                </a:solidFill>
              </a:rPr>
              <a:t>replaced</a:t>
            </a:r>
            <a:r>
              <a:rPr lang="de-DE" dirty="0">
                <a:solidFill>
                  <a:schemeClr val="bg1"/>
                </a:solidFill>
              </a:rPr>
              <a:t> too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54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3333B2-67FF-A118-053A-5422B991C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302ACF-020C-22A9-5754-B61F2EEF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60" y="1874736"/>
            <a:ext cx="2887136" cy="31085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63F759-7BFD-9967-C28E-A70228BB38ED}"/>
              </a:ext>
            </a:extLst>
          </p:cNvPr>
          <p:cNvSpPr txBox="1"/>
          <p:nvPr/>
        </p:nvSpPr>
        <p:spPr>
          <a:xfrm>
            <a:off x="2209800" y="2983884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CEAF6-7908-4726-6068-53E2063B9F34}"/>
              </a:ext>
            </a:extLst>
          </p:cNvPr>
          <p:cNvSpPr/>
          <p:nvPr/>
        </p:nvSpPr>
        <p:spPr>
          <a:xfrm>
            <a:off x="741432" y="2963995"/>
            <a:ext cx="14683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06D65-721C-03F1-9CDD-8D7987ABBC69}"/>
              </a:ext>
            </a:extLst>
          </p:cNvPr>
          <p:cNvSpPr/>
          <p:nvPr/>
        </p:nvSpPr>
        <p:spPr>
          <a:xfrm>
            <a:off x="5827160" y="3429000"/>
            <a:ext cx="2887136" cy="63947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21219-7D44-D366-0A73-6EC7CDBC4ABB}"/>
              </a:ext>
            </a:extLst>
          </p:cNvPr>
          <p:cNvSpPr txBox="1"/>
          <p:nvPr/>
        </p:nvSpPr>
        <p:spPr>
          <a:xfrm>
            <a:off x="8714296" y="3594849"/>
            <a:ext cx="2222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Mark crate as </a:t>
            </a:r>
            <a:r>
              <a:rPr lang="de-DE" dirty="0">
                <a:solidFill>
                  <a:srgbClr val="FFFF00"/>
                </a:solidFill>
              </a:rPr>
              <a:t>proc-macro</a:t>
            </a:r>
          </a:p>
        </p:txBody>
      </p:sp>
    </p:spTree>
    <p:extLst>
      <p:ext uri="{BB962C8B-B14F-4D97-AF65-F5344CB8AC3E}">
        <p14:creationId xmlns:p14="http://schemas.microsoft.com/office/powerpoint/2010/main" val="396572223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B1D8-4A1F-CE87-65D7-27CA552D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75" y="1233476"/>
            <a:ext cx="8617650" cy="4391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C58CEB-2598-AE84-21F0-26E832BE6160}"/>
              </a:ext>
            </a:extLst>
          </p:cNvPr>
          <p:cNvSpPr/>
          <p:nvPr/>
        </p:nvSpPr>
        <p:spPr>
          <a:xfrm flipV="1">
            <a:off x="2211477" y="1444408"/>
            <a:ext cx="8250523" cy="100786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76BC7-EE58-C5D8-E704-3BFF3D9864C8}"/>
              </a:ext>
            </a:extLst>
          </p:cNvPr>
          <p:cNvSpPr txBox="1"/>
          <p:nvPr/>
        </p:nvSpPr>
        <p:spPr>
          <a:xfrm>
            <a:off x="4456596" y="2018806"/>
            <a:ext cx="4036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But not all literals! We </a:t>
            </a:r>
            <a:r>
              <a:rPr lang="de-DE" dirty="0">
                <a:solidFill>
                  <a:srgbClr val="FFFF00"/>
                </a:solidFill>
              </a:rPr>
              <a:t>only replace string literals</a:t>
            </a:r>
            <a:r>
              <a:rPr lang="de-DE" dirty="0">
                <a:solidFill>
                  <a:schemeClr val="bg1"/>
                </a:solidFill>
              </a:rPr>
              <a:t>.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9026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B1D8-4A1F-CE87-65D7-27CA552D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75" y="1233476"/>
            <a:ext cx="8617650" cy="4391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C58CEB-2598-AE84-21F0-26E832BE6160}"/>
              </a:ext>
            </a:extLst>
          </p:cNvPr>
          <p:cNvSpPr/>
          <p:nvPr/>
        </p:nvSpPr>
        <p:spPr>
          <a:xfrm>
            <a:off x="2211478" y="2452275"/>
            <a:ext cx="5003018" cy="14832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76BC7-EE58-C5D8-E704-3BFF3D9864C8}"/>
              </a:ext>
            </a:extLst>
          </p:cNvPr>
          <p:cNvSpPr txBox="1"/>
          <p:nvPr/>
        </p:nvSpPr>
        <p:spPr>
          <a:xfrm>
            <a:off x="5416967" y="3429000"/>
            <a:ext cx="1358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Find a payload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4496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B1D8-4A1F-CE87-65D7-27CA552D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75" y="1233476"/>
            <a:ext cx="8617650" cy="4391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C58CEB-2598-AE84-21F0-26E832BE6160}"/>
              </a:ext>
            </a:extLst>
          </p:cNvPr>
          <p:cNvSpPr/>
          <p:nvPr/>
        </p:nvSpPr>
        <p:spPr>
          <a:xfrm flipV="1">
            <a:off x="2211478" y="4640479"/>
            <a:ext cx="3375627" cy="7613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76BC7-EE58-C5D8-E704-3BFF3D9864C8}"/>
              </a:ext>
            </a:extLst>
          </p:cNvPr>
          <p:cNvSpPr txBox="1"/>
          <p:nvPr/>
        </p:nvSpPr>
        <p:spPr>
          <a:xfrm>
            <a:off x="5587105" y="4867268"/>
            <a:ext cx="4660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 payload found? Just </a:t>
            </a:r>
            <a:r>
              <a:rPr lang="de-DE" dirty="0">
                <a:solidFill>
                  <a:srgbClr val="FFFF00"/>
                </a:solidFill>
              </a:rPr>
              <a:t>add the literal back to the output</a:t>
            </a:r>
          </a:p>
        </p:txBody>
      </p:sp>
    </p:spTree>
    <p:extLst>
      <p:ext uri="{BB962C8B-B14F-4D97-AF65-F5344CB8AC3E}">
        <p14:creationId xmlns:p14="http://schemas.microsoft.com/office/powerpoint/2010/main" val="38153251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6B1D8-4A1F-CE87-65D7-27CA552D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75" y="1233476"/>
            <a:ext cx="8617650" cy="43910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C58CEB-2598-AE84-21F0-26E832BE6160}"/>
              </a:ext>
            </a:extLst>
          </p:cNvPr>
          <p:cNvSpPr/>
          <p:nvPr/>
        </p:nvSpPr>
        <p:spPr>
          <a:xfrm>
            <a:off x="2211478" y="4151553"/>
            <a:ext cx="7963740" cy="50503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76BC7-EE58-C5D8-E704-3BFF3D9864C8}"/>
              </a:ext>
            </a:extLst>
          </p:cNvPr>
          <p:cNvSpPr txBox="1"/>
          <p:nvPr/>
        </p:nvSpPr>
        <p:spPr>
          <a:xfrm>
            <a:off x="6498750" y="4678891"/>
            <a:ext cx="2840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Otherwise, </a:t>
            </a:r>
            <a:r>
              <a:rPr lang="de-DE" dirty="0">
                <a:solidFill>
                  <a:srgbClr val="FFFF00"/>
                </a:solidFill>
              </a:rPr>
              <a:t>insert the given string!</a:t>
            </a:r>
          </a:p>
        </p:txBody>
      </p:sp>
    </p:spTree>
    <p:extLst>
      <p:ext uri="{BB962C8B-B14F-4D97-AF65-F5344CB8AC3E}">
        <p14:creationId xmlns:p14="http://schemas.microsoft.com/office/powerpoint/2010/main" val="405304203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DF682-E1AB-FB9A-B545-52924DA4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38" y="2346803"/>
            <a:ext cx="9800522" cy="2164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50799-2C24-D740-7BF2-3F8196488118}"/>
              </a:ext>
            </a:extLst>
          </p:cNvPr>
          <p:cNvSpPr txBox="1"/>
          <p:nvPr/>
        </p:nvSpPr>
        <p:spPr>
          <a:xfrm>
            <a:off x="5139863" y="1919723"/>
            <a:ext cx="484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Groups require recursion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 want to replace </a:t>
            </a:r>
            <a:r>
              <a:rPr lang="de-DE" i="1" dirty="0">
                <a:solidFill>
                  <a:srgbClr val="FFFF00"/>
                </a:solidFill>
                <a:sym typeface="Wingdings" panose="05000000000000000000" pitchFamily="2" charset="2"/>
              </a:rPr>
              <a:t>everything</a:t>
            </a:r>
            <a:endParaRPr lang="de-DE" i="1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E6F48-BFC4-5FB1-AE56-03C42EAC2B2C}"/>
              </a:ext>
            </a:extLst>
          </p:cNvPr>
          <p:cNvSpPr/>
          <p:nvPr/>
        </p:nvSpPr>
        <p:spPr>
          <a:xfrm>
            <a:off x="1164148" y="2326663"/>
            <a:ext cx="4559915" cy="30777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4F8416-D697-BEED-F5CE-32FA7D42010E}"/>
              </a:ext>
            </a:extLst>
          </p:cNvPr>
          <p:cNvSpPr/>
          <p:nvPr/>
        </p:nvSpPr>
        <p:spPr>
          <a:xfrm>
            <a:off x="5526679" y="3282978"/>
            <a:ext cx="2098692" cy="27403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5691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1D001-50EE-F2D5-E8BA-6ABF284752C2}"/>
              </a:ext>
            </a:extLst>
          </p:cNvPr>
          <p:cNvSpPr txBox="1"/>
          <p:nvPr/>
        </p:nvSpPr>
        <p:spPr>
          <a:xfrm>
            <a:off x="4207502" y="4142447"/>
            <a:ext cx="3776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And we‘re done! We can now test this macro!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BFF779-79BD-1B15-5CC8-A9A791AA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6" y="2715553"/>
            <a:ext cx="11684448" cy="14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12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DEF02-5AB0-30BC-2C55-A8AD52ED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6952"/>
            <a:ext cx="2979484" cy="584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280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DEF02-5AB0-30BC-2C55-A8AD52ED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6952"/>
            <a:ext cx="2979484" cy="5844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790DA-E23E-40F9-C16E-7E8649D4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902" y="1230228"/>
            <a:ext cx="6318996" cy="4397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AE3A7B-17B6-6EC9-5120-E2443F512806}"/>
              </a:ext>
            </a:extLst>
          </p:cNvPr>
          <p:cNvSpPr txBox="1"/>
          <p:nvPr/>
        </p:nvSpPr>
        <p:spPr>
          <a:xfrm>
            <a:off x="7486400" y="922451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expand</a:t>
            </a:r>
          </a:p>
        </p:txBody>
      </p:sp>
    </p:spTree>
    <p:extLst>
      <p:ext uri="{BB962C8B-B14F-4D97-AF65-F5344CB8AC3E}">
        <p14:creationId xmlns:p14="http://schemas.microsoft.com/office/powerpoint/2010/main" val="21233735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DEF02-5AB0-30BC-2C55-A8AD52ED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6952"/>
            <a:ext cx="2979484" cy="5844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790DA-E23E-40F9-C16E-7E8649D4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902" y="1230228"/>
            <a:ext cx="6318996" cy="43975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EF5DC2-A313-88F6-504A-1F556BB13379}"/>
              </a:ext>
            </a:extLst>
          </p:cNvPr>
          <p:cNvSpPr/>
          <p:nvPr/>
        </p:nvSpPr>
        <p:spPr>
          <a:xfrm>
            <a:off x="1111782" y="2686806"/>
            <a:ext cx="721046" cy="189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AAC5D-6AC9-BC72-72F3-B7109E5BADCA}"/>
              </a:ext>
            </a:extLst>
          </p:cNvPr>
          <p:cNvSpPr/>
          <p:nvPr/>
        </p:nvSpPr>
        <p:spPr>
          <a:xfrm>
            <a:off x="5400464" y="2661966"/>
            <a:ext cx="907688" cy="2470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F94F5A-8F48-2901-8FE4-3E165A235F43}"/>
              </a:ext>
            </a:extLst>
          </p:cNvPr>
          <p:cNvSpPr/>
          <p:nvPr/>
        </p:nvSpPr>
        <p:spPr>
          <a:xfrm>
            <a:off x="1546826" y="2183282"/>
            <a:ext cx="1401812" cy="189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09347-679D-0F76-9025-989811F5239C}"/>
              </a:ext>
            </a:extLst>
          </p:cNvPr>
          <p:cNvSpPr/>
          <p:nvPr/>
        </p:nvSpPr>
        <p:spPr>
          <a:xfrm>
            <a:off x="1518629" y="990936"/>
            <a:ext cx="249748" cy="189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E208D4-1E8B-D239-5C4E-D58508A98260}"/>
              </a:ext>
            </a:extLst>
          </p:cNvPr>
          <p:cNvSpPr/>
          <p:nvPr/>
        </p:nvSpPr>
        <p:spPr>
          <a:xfrm>
            <a:off x="5908017" y="1396443"/>
            <a:ext cx="339712" cy="247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AEBE14-80B1-294F-A8EF-88BCEFA4385B}"/>
              </a:ext>
            </a:extLst>
          </p:cNvPr>
          <p:cNvSpPr/>
          <p:nvPr/>
        </p:nvSpPr>
        <p:spPr>
          <a:xfrm>
            <a:off x="1554210" y="493594"/>
            <a:ext cx="1221215" cy="189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343563-5BF7-CD70-6F59-EDCB436242AE}"/>
              </a:ext>
            </a:extLst>
          </p:cNvPr>
          <p:cNvSpPr/>
          <p:nvPr/>
        </p:nvSpPr>
        <p:spPr>
          <a:xfrm>
            <a:off x="1450150" y="4580057"/>
            <a:ext cx="306143" cy="18932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670B1A-1826-CDB7-7A81-09F0721BEA4C}"/>
              </a:ext>
            </a:extLst>
          </p:cNvPr>
          <p:cNvSpPr/>
          <p:nvPr/>
        </p:nvSpPr>
        <p:spPr>
          <a:xfrm>
            <a:off x="5714663" y="3519971"/>
            <a:ext cx="198725" cy="2181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578338-E335-6963-E400-C29FB44675B1}"/>
              </a:ext>
            </a:extLst>
          </p:cNvPr>
          <p:cNvSpPr/>
          <p:nvPr/>
        </p:nvSpPr>
        <p:spPr>
          <a:xfrm>
            <a:off x="1156092" y="3552868"/>
            <a:ext cx="994964" cy="18932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88541-85DE-82FA-DED3-1164F6EA821A}"/>
              </a:ext>
            </a:extLst>
          </p:cNvPr>
          <p:cNvSpPr/>
          <p:nvPr/>
        </p:nvSpPr>
        <p:spPr>
          <a:xfrm>
            <a:off x="1144007" y="5462232"/>
            <a:ext cx="451158" cy="189325"/>
          </a:xfrm>
          <a:prstGeom prst="rect">
            <a:avLst/>
          </a:prstGeom>
          <a:noFill/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189DA8-2440-1270-77E4-7DA88B5945CB}"/>
              </a:ext>
            </a:extLst>
          </p:cNvPr>
          <p:cNvSpPr/>
          <p:nvPr/>
        </p:nvSpPr>
        <p:spPr>
          <a:xfrm>
            <a:off x="5416577" y="3738164"/>
            <a:ext cx="782813" cy="218191"/>
          </a:xfrm>
          <a:prstGeom prst="rect">
            <a:avLst/>
          </a:prstGeom>
          <a:noFill/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7DDD47-E2C5-D444-287B-ED9284BE1147}"/>
              </a:ext>
            </a:extLst>
          </p:cNvPr>
          <p:cNvSpPr/>
          <p:nvPr/>
        </p:nvSpPr>
        <p:spPr>
          <a:xfrm>
            <a:off x="1156091" y="3742192"/>
            <a:ext cx="1865053" cy="167909"/>
          </a:xfrm>
          <a:prstGeom prst="rect">
            <a:avLst/>
          </a:prstGeom>
          <a:noFill/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7B7F3-FFE3-5722-AAED-4244BFF48BC3}"/>
              </a:ext>
            </a:extLst>
          </p:cNvPr>
          <p:cNvSpPr/>
          <p:nvPr/>
        </p:nvSpPr>
        <p:spPr>
          <a:xfrm>
            <a:off x="1876784" y="5462232"/>
            <a:ext cx="274272" cy="1893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4A9242-99BE-441D-25E2-B1D73BC43662}"/>
              </a:ext>
            </a:extLst>
          </p:cNvPr>
          <p:cNvSpPr/>
          <p:nvPr/>
        </p:nvSpPr>
        <p:spPr>
          <a:xfrm flipH="1">
            <a:off x="6574010" y="3738162"/>
            <a:ext cx="390735" cy="22222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52D1F6-7063-7784-AF36-BCEBC4B134D9}"/>
              </a:ext>
            </a:extLst>
          </p:cNvPr>
          <p:cNvSpPr/>
          <p:nvPr/>
        </p:nvSpPr>
        <p:spPr>
          <a:xfrm>
            <a:off x="1156091" y="3911376"/>
            <a:ext cx="1369587" cy="1893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19CD7-F676-ADFF-D8A0-4F3F94AA548F}"/>
              </a:ext>
            </a:extLst>
          </p:cNvPr>
          <p:cNvSpPr txBox="1"/>
          <p:nvPr/>
        </p:nvSpPr>
        <p:spPr>
          <a:xfrm>
            <a:off x="7486400" y="922451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expand</a:t>
            </a:r>
          </a:p>
        </p:txBody>
      </p:sp>
    </p:spTree>
    <p:extLst>
      <p:ext uri="{BB962C8B-B14F-4D97-AF65-F5344CB8AC3E}">
        <p14:creationId xmlns:p14="http://schemas.microsoft.com/office/powerpoint/2010/main" val="13644587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DEF02-5AB0-30BC-2C55-A8AD52ED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6952"/>
            <a:ext cx="2979484" cy="5844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D790DA-E23E-40F9-C16E-7E8649D43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902" y="1230228"/>
            <a:ext cx="6318996" cy="43975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EF5DC2-A313-88F6-504A-1F556BB13379}"/>
              </a:ext>
            </a:extLst>
          </p:cNvPr>
          <p:cNvSpPr/>
          <p:nvPr/>
        </p:nvSpPr>
        <p:spPr>
          <a:xfrm>
            <a:off x="1931164" y="4934539"/>
            <a:ext cx="461583" cy="189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AAC5D-6AC9-BC72-72F3-B7109E5BADCA}"/>
              </a:ext>
            </a:extLst>
          </p:cNvPr>
          <p:cNvSpPr/>
          <p:nvPr/>
        </p:nvSpPr>
        <p:spPr>
          <a:xfrm flipH="1">
            <a:off x="10219528" y="3511915"/>
            <a:ext cx="816380" cy="2470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F94F5A-8F48-2901-8FE4-3E165A235F43}"/>
              </a:ext>
            </a:extLst>
          </p:cNvPr>
          <p:cNvSpPr/>
          <p:nvPr/>
        </p:nvSpPr>
        <p:spPr>
          <a:xfrm>
            <a:off x="1156091" y="3383683"/>
            <a:ext cx="1297079" cy="189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726424-1629-A40C-BEBA-FC58E129BC33}"/>
              </a:ext>
            </a:extLst>
          </p:cNvPr>
          <p:cNvSpPr/>
          <p:nvPr/>
        </p:nvSpPr>
        <p:spPr>
          <a:xfrm>
            <a:off x="1874769" y="5799930"/>
            <a:ext cx="461583" cy="189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9557-AC3D-DF77-253A-543D8683026D}"/>
              </a:ext>
            </a:extLst>
          </p:cNvPr>
          <p:cNvSpPr/>
          <p:nvPr/>
        </p:nvSpPr>
        <p:spPr>
          <a:xfrm>
            <a:off x="1874769" y="5988882"/>
            <a:ext cx="747585" cy="189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56E4A-7927-F594-A8E0-C18D495D245B}"/>
              </a:ext>
            </a:extLst>
          </p:cNvPr>
          <p:cNvSpPr/>
          <p:nvPr/>
        </p:nvSpPr>
        <p:spPr>
          <a:xfrm flipH="1">
            <a:off x="9159437" y="4350977"/>
            <a:ext cx="999667" cy="2470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469D6A-D4A3-F66A-A341-38CB487A53B4}"/>
              </a:ext>
            </a:extLst>
          </p:cNvPr>
          <p:cNvSpPr/>
          <p:nvPr/>
        </p:nvSpPr>
        <p:spPr>
          <a:xfrm flipH="1">
            <a:off x="9159437" y="4989374"/>
            <a:ext cx="999667" cy="24706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27498C-5DA3-559E-38C6-ACBBA8396689}"/>
              </a:ext>
            </a:extLst>
          </p:cNvPr>
          <p:cNvSpPr txBox="1"/>
          <p:nvPr/>
        </p:nvSpPr>
        <p:spPr>
          <a:xfrm>
            <a:off x="7486400" y="922451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expand</a:t>
            </a:r>
          </a:p>
        </p:txBody>
      </p:sp>
    </p:spTree>
    <p:extLst>
      <p:ext uri="{BB962C8B-B14F-4D97-AF65-F5344CB8AC3E}">
        <p14:creationId xmlns:p14="http://schemas.microsoft.com/office/powerpoint/2010/main" val="1900702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18418F-BE64-E7E4-F45F-8A5BC08F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EF199B-ED95-807F-A9B7-75B1E617B240}"/>
              </a:ext>
            </a:extLst>
          </p:cNvPr>
          <p:cNvSpPr/>
          <p:nvPr/>
        </p:nvSpPr>
        <p:spPr>
          <a:xfrm>
            <a:off x="616314" y="4707155"/>
            <a:ext cx="14683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3F759-7BFD-9967-C28E-A70228BB38ED}"/>
              </a:ext>
            </a:extLst>
          </p:cNvPr>
          <p:cNvSpPr txBox="1"/>
          <p:nvPr/>
        </p:nvSpPr>
        <p:spPr>
          <a:xfrm>
            <a:off x="2084682" y="4727044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64AD6-EE29-9414-6E19-12B30CE6F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615" y="2031366"/>
            <a:ext cx="5516225" cy="27952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CB196A-D9EB-DF1C-23A2-C6B690574E7D}"/>
              </a:ext>
            </a:extLst>
          </p:cNvPr>
          <p:cNvSpPr/>
          <p:nvPr/>
        </p:nvSpPr>
        <p:spPr>
          <a:xfrm>
            <a:off x="4512614" y="4426985"/>
            <a:ext cx="5516225" cy="39964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DBD41-CC0D-A03D-E37A-1C4724CA47CB}"/>
              </a:ext>
            </a:extLst>
          </p:cNvPr>
          <p:cNvSpPr txBox="1"/>
          <p:nvPr/>
        </p:nvSpPr>
        <p:spPr>
          <a:xfrm>
            <a:off x="5637111" y="4826633"/>
            <a:ext cx="32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use </a:t>
            </a:r>
            <a:r>
              <a:rPr lang="de-DE" dirty="0">
                <a:solidFill>
                  <a:srgbClr val="FFFF00"/>
                </a:solidFill>
              </a:rPr>
              <a:t>proc-macro</a:t>
            </a:r>
            <a:r>
              <a:rPr lang="de-DE" dirty="0">
                <a:solidFill>
                  <a:schemeClr val="bg1"/>
                </a:solidFill>
              </a:rPr>
              <a:t> in our main application</a:t>
            </a:r>
          </a:p>
        </p:txBody>
      </p:sp>
    </p:spTree>
    <p:extLst>
      <p:ext uri="{BB962C8B-B14F-4D97-AF65-F5344CB8AC3E}">
        <p14:creationId xmlns:p14="http://schemas.microsoft.com/office/powerpoint/2010/main" val="35858562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7DEF02-5AB0-30BC-2C55-A8AD52ED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6952"/>
            <a:ext cx="2979484" cy="584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F12DD-D36A-9A9B-0BD1-376738558761}"/>
              </a:ext>
            </a:extLst>
          </p:cNvPr>
          <p:cNvSpPr txBox="1"/>
          <p:nvPr/>
        </p:nvSpPr>
        <p:spPr>
          <a:xfrm>
            <a:off x="7683558" y="1822686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run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5969EB-93BF-7D73-86D1-BF35C9F1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209" y="2131617"/>
            <a:ext cx="4270381" cy="25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8450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Next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03770F-E19C-77D4-3141-4A7A0C984B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Functional Programming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095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14499-07DE-52A1-8805-9F966D37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CAA902-19E2-EA4B-B5F1-AE47D54E0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8"/>
          <a:stretch/>
        </p:blipFill>
        <p:spPr>
          <a:xfrm>
            <a:off x="3031474" y="1884785"/>
            <a:ext cx="8802780" cy="30867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585CB7-D085-06AE-F255-586AD564518B}"/>
              </a:ext>
            </a:extLst>
          </p:cNvPr>
          <p:cNvSpPr txBox="1"/>
          <p:nvPr/>
        </p:nvSpPr>
        <p:spPr>
          <a:xfrm>
            <a:off x="1729999" y="2620659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0CE261-A90F-D4EB-E7A6-2033722D5B0F}"/>
              </a:ext>
            </a:extLst>
          </p:cNvPr>
          <p:cNvSpPr/>
          <p:nvPr/>
        </p:nvSpPr>
        <p:spPr>
          <a:xfrm>
            <a:off x="898532" y="2600770"/>
            <a:ext cx="8314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31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C1827-BC17-630D-72FA-4D330FC37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8"/>
          <a:stretch/>
        </p:blipFill>
        <p:spPr>
          <a:xfrm>
            <a:off x="3031474" y="1884785"/>
            <a:ext cx="8802780" cy="308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2EBD7D-E895-F911-E949-819DBCE139BD}"/>
              </a:ext>
            </a:extLst>
          </p:cNvPr>
          <p:cNvSpPr/>
          <p:nvPr/>
        </p:nvSpPr>
        <p:spPr>
          <a:xfrm>
            <a:off x="2991604" y="2279958"/>
            <a:ext cx="1407184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39305-E3C2-5FB3-7C1F-1EC2CFCBBB29}"/>
              </a:ext>
            </a:extLst>
          </p:cNvPr>
          <p:cNvSpPr txBox="1"/>
          <p:nvPr/>
        </p:nvSpPr>
        <p:spPr>
          <a:xfrm>
            <a:off x="6187435" y="1853941"/>
            <a:ext cx="3337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attribute defines the macro type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Here: </a:t>
            </a:r>
            <a:r>
              <a:rPr lang="de-DE" dirty="0">
                <a:solidFill>
                  <a:srgbClr val="FFFF00"/>
                </a:solidFill>
              </a:rPr>
              <a:t>We declare a Function-like macro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3031CA-7A69-FE1C-C81B-CCD16ACE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13636B-2BBF-B20A-FD37-ECA8404A68F6}"/>
              </a:ext>
            </a:extLst>
          </p:cNvPr>
          <p:cNvSpPr txBox="1"/>
          <p:nvPr/>
        </p:nvSpPr>
        <p:spPr>
          <a:xfrm>
            <a:off x="1729999" y="2620659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B804D0-001E-6835-003D-5C43928D8D8E}"/>
              </a:ext>
            </a:extLst>
          </p:cNvPr>
          <p:cNvSpPr/>
          <p:nvPr/>
        </p:nvSpPr>
        <p:spPr>
          <a:xfrm>
            <a:off x="898532" y="2600770"/>
            <a:ext cx="8314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184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8365-1793-F06F-1D2E-5214F730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467EF-908A-0B51-61C4-7E7AD5E030C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D63F-ECA8-B5E9-0A56-021F6F7826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744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7364A-D627-014F-A043-54192C15F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8"/>
          <a:stretch/>
        </p:blipFill>
        <p:spPr>
          <a:xfrm>
            <a:off x="3031474" y="1884785"/>
            <a:ext cx="8802780" cy="308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FC3AEC-3C02-ABE5-3BF2-A9E45228D35A}"/>
              </a:ext>
            </a:extLst>
          </p:cNvPr>
          <p:cNvSpPr/>
          <p:nvPr/>
        </p:nvSpPr>
        <p:spPr>
          <a:xfrm flipV="1">
            <a:off x="2977913" y="1848533"/>
            <a:ext cx="2915203" cy="2541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CF9CB-A2ED-7422-D1A4-A993EBE06732}"/>
              </a:ext>
            </a:extLst>
          </p:cNvPr>
          <p:cNvSpPr txBox="1"/>
          <p:nvPr/>
        </p:nvSpPr>
        <p:spPr>
          <a:xfrm>
            <a:off x="6096000" y="1828392"/>
            <a:ext cx="376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work on a TokenStream </a:t>
            </a:r>
            <a:r>
              <a:rPr lang="de-DE" dirty="0">
                <a:solidFill>
                  <a:schemeClr val="bg1"/>
                </a:solidFill>
              </a:rPr>
              <a:t>instead of matching rules like </a:t>
            </a:r>
            <a:r>
              <a:rPr lang="de-DE" dirty="0">
                <a:solidFill>
                  <a:srgbClr val="FFFF00"/>
                </a:solidFill>
              </a:rPr>
              <a:t>macro_rules!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42F05D-627E-BD8A-7EBE-5BDD3DDFCDA8}"/>
              </a:ext>
            </a:extLst>
          </p:cNvPr>
          <p:cNvSpPr/>
          <p:nvPr/>
        </p:nvSpPr>
        <p:spPr>
          <a:xfrm flipV="1">
            <a:off x="5285397" y="2522266"/>
            <a:ext cx="3600799" cy="2541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6F9B6D-86A8-D2F1-DBF3-1C377589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1A6A80-0355-22F4-0E0C-011D2F483B87}"/>
              </a:ext>
            </a:extLst>
          </p:cNvPr>
          <p:cNvSpPr txBox="1"/>
          <p:nvPr/>
        </p:nvSpPr>
        <p:spPr>
          <a:xfrm>
            <a:off x="1729999" y="2620659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9148FE-26D3-F3E3-6B03-349F63F4AC8F}"/>
              </a:ext>
            </a:extLst>
          </p:cNvPr>
          <p:cNvSpPr/>
          <p:nvPr/>
        </p:nvSpPr>
        <p:spPr>
          <a:xfrm>
            <a:off x="898532" y="2600770"/>
            <a:ext cx="8314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0038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D524B94-5BE9-4582-2178-BEB6BEFC40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8"/>
          <a:stretch/>
        </p:blipFill>
        <p:spPr>
          <a:xfrm>
            <a:off x="3031474" y="1884785"/>
            <a:ext cx="8802780" cy="308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2EBD7D-E895-F911-E949-819DBCE139BD}"/>
              </a:ext>
            </a:extLst>
          </p:cNvPr>
          <p:cNvSpPr/>
          <p:nvPr/>
        </p:nvSpPr>
        <p:spPr>
          <a:xfrm flipV="1">
            <a:off x="2992947" y="2545820"/>
            <a:ext cx="8870083" cy="243019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19B31B-229A-953F-69C9-9D73B67F3B6C}"/>
              </a:ext>
            </a:extLst>
          </p:cNvPr>
          <p:cNvSpPr txBox="1"/>
          <p:nvPr/>
        </p:nvSpPr>
        <p:spPr>
          <a:xfrm>
            <a:off x="5631076" y="4178210"/>
            <a:ext cx="35938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Procedural macros are </a:t>
            </a:r>
            <a:r>
              <a:rPr lang="de-DE" dirty="0">
                <a:solidFill>
                  <a:srgbClr val="00FF00"/>
                </a:solidFill>
              </a:rPr>
              <a:t>normal functions which are called at compile time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Plugins for the compiler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376B26-EFEF-A57E-AF63-F9638D01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E5B416-28E1-FEE5-2DE8-557565FE370A}"/>
              </a:ext>
            </a:extLst>
          </p:cNvPr>
          <p:cNvSpPr txBox="1"/>
          <p:nvPr/>
        </p:nvSpPr>
        <p:spPr>
          <a:xfrm>
            <a:off x="1729999" y="2620659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DB2B0-2CF9-E3C5-8019-7AEFBABF18D7}"/>
              </a:ext>
            </a:extLst>
          </p:cNvPr>
          <p:cNvSpPr/>
          <p:nvPr/>
        </p:nvSpPr>
        <p:spPr>
          <a:xfrm>
            <a:off x="898532" y="2600770"/>
            <a:ext cx="8314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034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E31A5E2-9E65-E96A-FD3C-C1E0199B4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8"/>
          <a:stretch/>
        </p:blipFill>
        <p:spPr>
          <a:xfrm>
            <a:off x="3031474" y="1884785"/>
            <a:ext cx="8802780" cy="308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B16FE-F107-0661-4496-9E48E34C6A55}"/>
              </a:ext>
            </a:extLst>
          </p:cNvPr>
          <p:cNvSpPr/>
          <p:nvPr/>
        </p:nvSpPr>
        <p:spPr>
          <a:xfrm flipV="1">
            <a:off x="2992948" y="2074521"/>
            <a:ext cx="2606242" cy="25377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E65FE-775D-F976-2195-EE6DCF7D0EDC}"/>
              </a:ext>
            </a:extLst>
          </p:cNvPr>
          <p:cNvSpPr txBox="1"/>
          <p:nvPr/>
        </p:nvSpPr>
        <p:spPr>
          <a:xfrm>
            <a:off x="6269365" y="1859235"/>
            <a:ext cx="3768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Procedural macros are </a:t>
            </a:r>
            <a:r>
              <a:rPr lang="de-DE" dirty="0">
                <a:solidFill>
                  <a:srgbClr val="00FF00"/>
                </a:solidFill>
              </a:rPr>
              <a:t>written in normal Rust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You can also import other crates!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62CD97-BA6E-3015-B534-5405FAF6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766142-F7C6-F039-9DE9-F180837B22CF}"/>
              </a:ext>
            </a:extLst>
          </p:cNvPr>
          <p:cNvSpPr txBox="1"/>
          <p:nvPr/>
        </p:nvSpPr>
        <p:spPr>
          <a:xfrm>
            <a:off x="1729999" y="2620659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89B46F-83B0-A8DF-0EE8-875420AB5E5F}"/>
              </a:ext>
            </a:extLst>
          </p:cNvPr>
          <p:cNvSpPr/>
          <p:nvPr/>
        </p:nvSpPr>
        <p:spPr>
          <a:xfrm>
            <a:off x="898532" y="2600770"/>
            <a:ext cx="8314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829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3A2889-EBA2-4BD4-6A3C-AC5767B4D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8"/>
          <a:stretch/>
        </p:blipFill>
        <p:spPr>
          <a:xfrm>
            <a:off x="3031474" y="1884785"/>
            <a:ext cx="8802780" cy="308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4B5A1-F17D-6CC5-CAB3-00F451670F2C}"/>
              </a:ext>
            </a:extLst>
          </p:cNvPr>
          <p:cNvSpPr/>
          <p:nvPr/>
        </p:nvSpPr>
        <p:spPr>
          <a:xfrm flipV="1">
            <a:off x="3375626" y="2744719"/>
            <a:ext cx="8498911" cy="25938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9627D-407C-86F6-28BC-A234712D59DD}"/>
              </a:ext>
            </a:extLst>
          </p:cNvPr>
          <p:cNvSpPr txBox="1"/>
          <p:nvPr/>
        </p:nvSpPr>
        <p:spPr>
          <a:xfrm>
            <a:off x="5603218" y="3004107"/>
            <a:ext cx="520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Take all input tokens, and turn them into a single string</a:t>
            </a:r>
            <a:endParaRPr lang="de-DE" dirty="0">
              <a:solidFill>
                <a:srgbClr val="FFFF00"/>
              </a:solidFill>
            </a:endParaRPr>
          </a:p>
          <a:p>
            <a:pPr algn="ctr"/>
            <a:r>
              <a:rPr lang="de-DE" dirty="0">
                <a:solidFill>
                  <a:srgbClr val="FFFF00"/>
                </a:solidFill>
              </a:rPr>
              <a:t>&amp; + str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&amp;str</a:t>
            </a:r>
            <a:endParaRPr lang="de-DE" dirty="0">
              <a:solidFill>
                <a:srgbClr val="00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99720D-09D0-9D8E-090F-EFC6F0E9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4C8F7-336E-B29D-F994-012FA6BFFFD8}"/>
              </a:ext>
            </a:extLst>
          </p:cNvPr>
          <p:cNvSpPr txBox="1"/>
          <p:nvPr/>
        </p:nvSpPr>
        <p:spPr>
          <a:xfrm>
            <a:off x="1729999" y="2620659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BC875F-4142-A6A5-D96A-D3B428A9C51F}"/>
              </a:ext>
            </a:extLst>
          </p:cNvPr>
          <p:cNvSpPr/>
          <p:nvPr/>
        </p:nvSpPr>
        <p:spPr>
          <a:xfrm>
            <a:off x="898532" y="2600770"/>
            <a:ext cx="8314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658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CAB870-43E2-31F0-AFB5-983031C03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8"/>
          <a:stretch/>
        </p:blipFill>
        <p:spPr>
          <a:xfrm>
            <a:off x="3031474" y="1884785"/>
            <a:ext cx="8802780" cy="308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E1FC3-37CD-83F3-0195-9F23971055CA}"/>
              </a:ext>
            </a:extLst>
          </p:cNvPr>
          <p:cNvSpPr txBox="1"/>
          <p:nvPr/>
        </p:nvSpPr>
        <p:spPr>
          <a:xfrm>
            <a:off x="6096000" y="1554305"/>
            <a:ext cx="49792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macro </a:t>
            </a:r>
            <a:r>
              <a:rPr lang="de-DE" dirty="0">
                <a:solidFill>
                  <a:srgbClr val="FFFF00"/>
                </a:solidFill>
              </a:rPr>
              <a:t>can‘t check if the generated String is a valid type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It only </a:t>
            </a:r>
            <a:r>
              <a:rPr lang="de-DE" dirty="0">
                <a:solidFill>
                  <a:srgbClr val="00FF00"/>
                </a:solidFill>
              </a:rPr>
              <a:t>generates code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The Type Checker will have to figure that out.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A3ACB0-D70B-492A-530D-91766DAE5C0A}"/>
              </a:ext>
            </a:extLst>
          </p:cNvPr>
          <p:cNvSpPr/>
          <p:nvPr/>
        </p:nvSpPr>
        <p:spPr>
          <a:xfrm flipV="1">
            <a:off x="3778445" y="2744719"/>
            <a:ext cx="1260825" cy="25938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E89DE-6074-C68D-D74E-108C69F0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A7C1E-938F-683D-EE56-D42DB01DEA69}"/>
              </a:ext>
            </a:extLst>
          </p:cNvPr>
          <p:cNvSpPr txBox="1"/>
          <p:nvPr/>
        </p:nvSpPr>
        <p:spPr>
          <a:xfrm>
            <a:off x="1729999" y="2620659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1589EE-D227-90BD-83AB-2CB44D56CD31}"/>
              </a:ext>
            </a:extLst>
          </p:cNvPr>
          <p:cNvSpPr/>
          <p:nvPr/>
        </p:nvSpPr>
        <p:spPr>
          <a:xfrm>
            <a:off x="898532" y="2600770"/>
            <a:ext cx="8314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73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52DE99-DD2B-1FA4-3ACB-44E3B861B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78"/>
          <a:stretch/>
        </p:blipFill>
        <p:spPr>
          <a:xfrm>
            <a:off x="3031474" y="1884785"/>
            <a:ext cx="8802780" cy="308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84B5A1-F17D-6CC5-CAB3-00F451670F2C}"/>
              </a:ext>
            </a:extLst>
          </p:cNvPr>
          <p:cNvSpPr/>
          <p:nvPr/>
        </p:nvSpPr>
        <p:spPr>
          <a:xfrm>
            <a:off x="3387711" y="2976836"/>
            <a:ext cx="7307144" cy="178851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D74B4-C842-29FC-715A-7C094C50E157}"/>
              </a:ext>
            </a:extLst>
          </p:cNvPr>
          <p:cNvSpPr txBox="1"/>
          <p:nvPr/>
        </p:nvSpPr>
        <p:spPr>
          <a:xfrm>
            <a:off x="3423633" y="4971578"/>
            <a:ext cx="534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Generate code!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Here: </a:t>
            </a:r>
            <a:r>
              <a:rPr lang="de-DE" dirty="0">
                <a:solidFill>
                  <a:srgbClr val="FFFF00"/>
                </a:solidFill>
              </a:rPr>
              <a:t>Print</a:t>
            </a:r>
            <a:r>
              <a:rPr lang="de-DE" dirty="0">
                <a:solidFill>
                  <a:srgbClr val="00FF00"/>
                </a:solidFill>
              </a:rPr>
              <a:t> (at runtime)</a:t>
            </a:r>
            <a:r>
              <a:rPr lang="de-DE" dirty="0">
                <a:solidFill>
                  <a:srgbClr val="FFFF00"/>
                </a:solidFill>
              </a:rPr>
              <a:t> some information about the provided type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B9D6B-8F67-F6C3-B9F1-5308EACEC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E641A-4A86-6C83-8494-C1B97629F940}"/>
              </a:ext>
            </a:extLst>
          </p:cNvPr>
          <p:cNvSpPr txBox="1"/>
          <p:nvPr/>
        </p:nvSpPr>
        <p:spPr>
          <a:xfrm>
            <a:off x="1729999" y="2620659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757414-CE52-44C6-F8D1-C857E11024F6}"/>
              </a:ext>
            </a:extLst>
          </p:cNvPr>
          <p:cNvSpPr/>
          <p:nvPr/>
        </p:nvSpPr>
        <p:spPr>
          <a:xfrm>
            <a:off x="898532" y="2600770"/>
            <a:ext cx="83146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778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D8756-D7A1-C406-3AE0-F69EFF03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098" y="1167967"/>
            <a:ext cx="6362084" cy="45204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8224F5-DA3E-235D-52B5-84F4002F4194}"/>
              </a:ext>
            </a:extLst>
          </p:cNvPr>
          <p:cNvSpPr/>
          <p:nvPr/>
        </p:nvSpPr>
        <p:spPr>
          <a:xfrm>
            <a:off x="4443098" y="1167967"/>
            <a:ext cx="4757297" cy="33597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363C8-F015-9083-3391-065C568F5D18}"/>
              </a:ext>
            </a:extLst>
          </p:cNvPr>
          <p:cNvSpPr txBox="1"/>
          <p:nvPr/>
        </p:nvSpPr>
        <p:spPr>
          <a:xfrm>
            <a:off x="7163719" y="1626774"/>
            <a:ext cx="3485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>
                <a:solidFill>
                  <a:schemeClr val="bg1"/>
                </a:solidFill>
              </a:rPr>
              <a:t> are </a:t>
            </a:r>
            <a:r>
              <a:rPr lang="de-DE" dirty="0">
                <a:solidFill>
                  <a:srgbClr val="00FF00"/>
                </a:solidFill>
              </a:rPr>
              <a:t>used like any other crate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FAB861-430B-5266-035E-19FC15D4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541EC-B6D3-E92E-4DFE-ACB80C1D4E7F}"/>
              </a:ext>
            </a:extLst>
          </p:cNvPr>
          <p:cNvSpPr txBox="1"/>
          <p:nvPr/>
        </p:nvSpPr>
        <p:spPr>
          <a:xfrm>
            <a:off x="1828028" y="3680074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6D09D-64D5-3B47-202D-58B75FA514A9}"/>
              </a:ext>
            </a:extLst>
          </p:cNvPr>
          <p:cNvSpPr/>
          <p:nvPr/>
        </p:nvSpPr>
        <p:spPr>
          <a:xfrm>
            <a:off x="771415" y="3660185"/>
            <a:ext cx="105347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27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D8756-D7A1-C406-3AE0-F69EFF03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098" y="1167967"/>
            <a:ext cx="6362084" cy="45204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354522-78DD-8964-F09D-2612EDADAA6D}"/>
              </a:ext>
            </a:extLst>
          </p:cNvPr>
          <p:cNvSpPr/>
          <p:nvPr/>
        </p:nvSpPr>
        <p:spPr>
          <a:xfrm>
            <a:off x="5091974" y="3946083"/>
            <a:ext cx="2630074" cy="136665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5DB2B9-66B5-D12A-85D2-F5144B364AAB}"/>
              </a:ext>
            </a:extLst>
          </p:cNvPr>
          <p:cNvSpPr txBox="1"/>
          <p:nvPr/>
        </p:nvSpPr>
        <p:spPr>
          <a:xfrm>
            <a:off x="6649637" y="3181561"/>
            <a:ext cx="382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At compile time</a:t>
            </a:r>
            <a:r>
              <a:rPr lang="de-DE" dirty="0">
                <a:solidFill>
                  <a:schemeClr val="bg1"/>
                </a:solidFill>
              </a:rPr>
              <a:t>, we call this macro four times and </a:t>
            </a:r>
            <a:r>
              <a:rPr lang="de-DE" dirty="0">
                <a:solidFill>
                  <a:srgbClr val="00FF00"/>
                </a:solidFill>
              </a:rPr>
              <a:t>generate new code at those locations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7FBBE-EBA7-63E3-F77D-EB6E8894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9" y="1863209"/>
            <a:ext cx="2118620" cy="3129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4C2E2C-A63B-D34E-3871-095400C506FD}"/>
              </a:ext>
            </a:extLst>
          </p:cNvPr>
          <p:cNvSpPr txBox="1"/>
          <p:nvPr/>
        </p:nvSpPr>
        <p:spPr>
          <a:xfrm>
            <a:off x="1828028" y="3680074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2BB0C-17E5-7D9C-93B3-5978FBA2F304}"/>
              </a:ext>
            </a:extLst>
          </p:cNvPr>
          <p:cNvSpPr/>
          <p:nvPr/>
        </p:nvSpPr>
        <p:spPr>
          <a:xfrm>
            <a:off x="771415" y="3660185"/>
            <a:ext cx="1053478" cy="286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688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D8756-D7A1-C406-3AE0-F69EFF03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34" y="1890339"/>
            <a:ext cx="4328742" cy="3075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505B5-96B4-D3BD-EBF7-3A17BE0E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83" y="636456"/>
            <a:ext cx="2870634" cy="5583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50EFCE-956E-3100-807C-54159C74AE2E}"/>
              </a:ext>
            </a:extLst>
          </p:cNvPr>
          <p:cNvSpPr txBox="1"/>
          <p:nvPr/>
        </p:nvSpPr>
        <p:spPr>
          <a:xfrm>
            <a:off x="7494405" y="328679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expand</a:t>
            </a:r>
          </a:p>
        </p:txBody>
      </p:sp>
    </p:spTree>
    <p:extLst>
      <p:ext uri="{BB962C8B-B14F-4D97-AF65-F5344CB8AC3E}">
        <p14:creationId xmlns:p14="http://schemas.microsoft.com/office/powerpoint/2010/main" val="3080143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D8756-D7A1-C406-3AE0-F69EFF03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34" y="1890339"/>
            <a:ext cx="4328742" cy="3075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505B5-96B4-D3BD-EBF7-3A17BE0E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83" y="636456"/>
            <a:ext cx="2870634" cy="5583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50EFCE-956E-3100-807C-54159C74AE2E}"/>
              </a:ext>
            </a:extLst>
          </p:cNvPr>
          <p:cNvSpPr txBox="1"/>
          <p:nvPr/>
        </p:nvSpPr>
        <p:spPr>
          <a:xfrm>
            <a:off x="7494405" y="328679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expand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3787A-63E0-BEE7-9200-935EBD1F872B}"/>
              </a:ext>
            </a:extLst>
          </p:cNvPr>
          <p:cNvSpPr txBox="1"/>
          <p:nvPr/>
        </p:nvSpPr>
        <p:spPr>
          <a:xfrm>
            <a:off x="876188" y="4966025"/>
            <a:ext cx="53484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Macros </a:t>
            </a:r>
            <a:r>
              <a:rPr lang="de-DE" dirty="0">
                <a:solidFill>
                  <a:srgbClr val="00FF00"/>
                </a:solidFill>
              </a:rPr>
              <a:t>can easily generate a lot of code</a:t>
            </a:r>
            <a:r>
              <a:rPr lang="de-DE" dirty="0">
                <a:solidFill>
                  <a:schemeClr val="bg1"/>
                </a:solidFill>
              </a:rPr>
              <a:t>, which </a:t>
            </a:r>
            <a:r>
              <a:rPr lang="de-DE" dirty="0">
                <a:solidFill>
                  <a:srgbClr val="FFFF00"/>
                </a:solidFill>
              </a:rPr>
              <a:t>can result in worse compile times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Use macros responsibly</a:t>
            </a: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558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8365-1793-F06F-1D2E-5214F730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E70E3B-E894-49B8-8AEB-FEE0F3B7E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467EF-908A-0B51-61C4-7E7AD5E030C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05FF45D-B1A7-4B1D-8A1C-164531DDDAB4}" type="datetime1">
              <a:rPr lang="de-DE" smtClean="0"/>
              <a:pPr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D63F-ECA8-B5E9-0A56-021F6F7826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1321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D8756-D7A1-C406-3AE0-F69EFF03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34" y="1890339"/>
            <a:ext cx="4328742" cy="3075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505B5-96B4-D3BD-EBF7-3A17BE0E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83" y="636456"/>
            <a:ext cx="2870634" cy="5583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50EFCE-956E-3100-807C-54159C74AE2E}"/>
              </a:ext>
            </a:extLst>
          </p:cNvPr>
          <p:cNvSpPr txBox="1"/>
          <p:nvPr/>
        </p:nvSpPr>
        <p:spPr>
          <a:xfrm>
            <a:off x="7494405" y="328679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expand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3787A-63E0-BEE7-9200-935EBD1F872B}"/>
              </a:ext>
            </a:extLst>
          </p:cNvPr>
          <p:cNvSpPr txBox="1"/>
          <p:nvPr/>
        </p:nvSpPr>
        <p:spPr>
          <a:xfrm>
            <a:off x="876188" y="4966025"/>
            <a:ext cx="53484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Macros </a:t>
            </a:r>
            <a:r>
              <a:rPr lang="de-DE" dirty="0">
                <a:solidFill>
                  <a:srgbClr val="00FF00"/>
                </a:solidFill>
              </a:rPr>
              <a:t>can easily generate a lot of code</a:t>
            </a:r>
            <a:r>
              <a:rPr lang="de-DE" dirty="0">
                <a:solidFill>
                  <a:schemeClr val="bg1"/>
                </a:solidFill>
              </a:rPr>
              <a:t>, which </a:t>
            </a:r>
            <a:r>
              <a:rPr lang="de-DE" dirty="0">
                <a:solidFill>
                  <a:srgbClr val="FFFF00"/>
                </a:solidFill>
              </a:rPr>
              <a:t>can result in worse compile times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Use macros responsibly</a:t>
            </a: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When trying to de-duplicate code, this order is recommended:</a:t>
            </a:r>
          </a:p>
          <a:p>
            <a:pPr algn="ctr"/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Functions  Generics + Traits  Macros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847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D8756-D7A1-C406-3AE0-F69EFF03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34" y="1890339"/>
            <a:ext cx="4328742" cy="30756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50EFCE-956E-3100-807C-54159C74AE2E}"/>
              </a:ext>
            </a:extLst>
          </p:cNvPr>
          <p:cNvSpPr txBox="1"/>
          <p:nvPr/>
        </p:nvSpPr>
        <p:spPr>
          <a:xfrm>
            <a:off x="7683559" y="1317158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run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B2AF35-2A7D-3BF7-9BD2-1D21DED0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89" y="1624935"/>
            <a:ext cx="3584422" cy="360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82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609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9C0A-20C8-D30F-AAD1-3F38B00FB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As we‘ve seen last time, </a:t>
            </a:r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/>
              <a:t> are really difficult to manage properly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059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9C0A-20C8-D30F-AAD1-3F38B00FB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As we‘ve seen last time, </a:t>
            </a:r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/>
              <a:t> are really difficult to manage properly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You can use </a:t>
            </a:r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at many different locations</a:t>
            </a:r>
            <a:r>
              <a:rPr lang="de-DE" dirty="0"/>
              <a:t>, </a:t>
            </a:r>
            <a:r>
              <a:rPr lang="de-DE" dirty="0">
                <a:solidFill>
                  <a:srgbClr val="00FF00"/>
                </a:solidFill>
              </a:rPr>
              <a:t>with different inputs</a:t>
            </a:r>
            <a:r>
              <a:rPr lang="de-DE" dirty="0"/>
              <a:t>, and </a:t>
            </a:r>
            <a:r>
              <a:rPr lang="de-DE" dirty="0">
                <a:solidFill>
                  <a:srgbClr val="00FF00"/>
                </a:solidFill>
              </a:rPr>
              <a:t>generate anything </a:t>
            </a:r>
            <a:r>
              <a:rPr lang="de-DE" dirty="0"/>
              <a:t>you want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858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9C0A-20C8-D30F-AAD1-3F38B00FB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As we‘ve seen last time, </a:t>
            </a:r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/>
              <a:t> are really difficult to manage properly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You can use </a:t>
            </a:r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at many different locations</a:t>
            </a:r>
            <a:r>
              <a:rPr lang="de-DE" dirty="0"/>
              <a:t>, </a:t>
            </a:r>
            <a:r>
              <a:rPr lang="de-DE" dirty="0">
                <a:solidFill>
                  <a:srgbClr val="00FF00"/>
                </a:solidFill>
              </a:rPr>
              <a:t>with different inputs</a:t>
            </a:r>
            <a:r>
              <a:rPr lang="de-DE" dirty="0"/>
              <a:t>, and </a:t>
            </a:r>
            <a:r>
              <a:rPr lang="de-DE" dirty="0">
                <a:solidFill>
                  <a:srgbClr val="00FF00"/>
                </a:solidFill>
              </a:rPr>
              <a:t>generate anything </a:t>
            </a:r>
            <a:r>
              <a:rPr lang="de-DE" dirty="0"/>
              <a:t>you want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At the same time, </a:t>
            </a:r>
            <a:r>
              <a:rPr lang="de-DE" dirty="0">
                <a:solidFill>
                  <a:srgbClr val="FFFF00"/>
                </a:solidFill>
              </a:rPr>
              <a:t>the compiler doesn‘t offer much utility </a:t>
            </a:r>
            <a:r>
              <a:rPr lang="de-DE" dirty="0"/>
              <a:t>except a stream of tokens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669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9C0A-20C8-D30F-AAD1-3F38B00FB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As we‘ve seen last time, </a:t>
            </a:r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/>
              <a:t> are really difficult to manage properly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You can use </a:t>
            </a:r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at many different locations</a:t>
            </a:r>
            <a:r>
              <a:rPr lang="de-DE" dirty="0"/>
              <a:t>, </a:t>
            </a:r>
            <a:r>
              <a:rPr lang="de-DE" dirty="0">
                <a:solidFill>
                  <a:srgbClr val="00FF00"/>
                </a:solidFill>
              </a:rPr>
              <a:t>with different inputs</a:t>
            </a:r>
            <a:r>
              <a:rPr lang="de-DE" dirty="0"/>
              <a:t>, and </a:t>
            </a:r>
            <a:r>
              <a:rPr lang="de-DE" dirty="0">
                <a:solidFill>
                  <a:srgbClr val="00FF00"/>
                </a:solidFill>
              </a:rPr>
              <a:t>generate anything </a:t>
            </a:r>
            <a:r>
              <a:rPr lang="de-DE" dirty="0"/>
              <a:t>you want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At the same time, </a:t>
            </a:r>
            <a:r>
              <a:rPr lang="de-DE" dirty="0">
                <a:solidFill>
                  <a:srgbClr val="FFFF00"/>
                </a:solidFill>
              </a:rPr>
              <a:t>the compiler doesn‘t offer much utility </a:t>
            </a:r>
            <a:r>
              <a:rPr lang="de-DE" dirty="0"/>
              <a:t>except a stream of tokens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But </a:t>
            </a:r>
            <a:r>
              <a:rPr lang="de-DE" dirty="0">
                <a:solidFill>
                  <a:srgbClr val="00FF00"/>
                </a:solidFill>
              </a:rPr>
              <a:t>thanks to contributors all around the world</a:t>
            </a:r>
            <a:r>
              <a:rPr lang="de-DE" dirty="0"/>
              <a:t>, we don‘t need to suffer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3350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9C0A-20C8-D30F-AAD1-3F38B00FB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As we‘ve seen last time, </a:t>
            </a:r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/>
              <a:t> are really difficult to manage properly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You can use </a:t>
            </a:r>
            <a:r>
              <a:rPr lang="de-DE" dirty="0">
                <a:solidFill>
                  <a:srgbClr val="FFFF00"/>
                </a:solidFill>
              </a:rPr>
              <a:t>proc-macros</a:t>
            </a:r>
            <a:r>
              <a:rPr lang="de-DE" dirty="0"/>
              <a:t> </a:t>
            </a:r>
            <a:r>
              <a:rPr lang="de-DE" dirty="0">
                <a:solidFill>
                  <a:srgbClr val="00FF00"/>
                </a:solidFill>
              </a:rPr>
              <a:t>at many different locations</a:t>
            </a:r>
            <a:r>
              <a:rPr lang="de-DE" dirty="0"/>
              <a:t>, </a:t>
            </a:r>
            <a:r>
              <a:rPr lang="de-DE" dirty="0">
                <a:solidFill>
                  <a:srgbClr val="00FF00"/>
                </a:solidFill>
              </a:rPr>
              <a:t>with different inputs</a:t>
            </a:r>
            <a:r>
              <a:rPr lang="de-DE" dirty="0"/>
              <a:t>, and </a:t>
            </a:r>
            <a:r>
              <a:rPr lang="de-DE" dirty="0">
                <a:solidFill>
                  <a:srgbClr val="00FF00"/>
                </a:solidFill>
              </a:rPr>
              <a:t>generate anything </a:t>
            </a:r>
            <a:r>
              <a:rPr lang="de-DE" dirty="0"/>
              <a:t>you want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At the same time, </a:t>
            </a:r>
            <a:r>
              <a:rPr lang="de-DE" dirty="0">
                <a:solidFill>
                  <a:srgbClr val="FFFF00"/>
                </a:solidFill>
              </a:rPr>
              <a:t>the compiler doesn‘t offer much utility </a:t>
            </a:r>
            <a:r>
              <a:rPr lang="de-DE" dirty="0"/>
              <a:t>except a stream of tokens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But </a:t>
            </a:r>
            <a:r>
              <a:rPr lang="de-DE" dirty="0">
                <a:solidFill>
                  <a:srgbClr val="00FF00"/>
                </a:solidFill>
              </a:rPr>
              <a:t>thanks to contributors all around the world</a:t>
            </a:r>
            <a:r>
              <a:rPr lang="de-DE" dirty="0"/>
              <a:t>, we don‘t need to suffer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To showcase the power of third-party libraries, </a:t>
            </a:r>
            <a:r>
              <a:rPr lang="de-DE" dirty="0">
                <a:solidFill>
                  <a:srgbClr val="FFFF00"/>
                </a:solidFill>
              </a:rPr>
              <a:t>we will do two things today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We will implement a </a:t>
            </a:r>
            <a:r>
              <a:rPr lang="de-DE" dirty="0">
                <a:solidFill>
                  <a:srgbClr val="FFFF00"/>
                </a:solidFill>
              </a:rPr>
              <a:t>Derive macro that also works on types with generic types and lifetime parameters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We will implement an </a:t>
            </a:r>
            <a:r>
              <a:rPr lang="de-DE" dirty="0">
                <a:solidFill>
                  <a:srgbClr val="FFFF00"/>
                </a:solidFill>
              </a:rPr>
              <a:t>Attribute macro that replaces identifiers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873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36C2FE-E11F-D8CA-0475-4E82E2FA9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is a very useful crate for developing procedural macros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It‘s so useful, at some point you just </a:t>
            </a:r>
            <a:r>
              <a:rPr lang="de-DE" i="1" dirty="0"/>
              <a:t>have</a:t>
            </a:r>
            <a:r>
              <a:rPr lang="de-DE" dirty="0"/>
              <a:t> to use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16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36C2FE-E11F-D8CA-0475-4E82E2FA9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is a very useful crate for developing procedural macros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allows us to </a:t>
            </a:r>
            <a:r>
              <a:rPr lang="de-DE" dirty="0">
                <a:solidFill>
                  <a:srgbClr val="00FF00"/>
                </a:solidFill>
              </a:rPr>
              <a:t>parse TokenStreams into data structures</a:t>
            </a:r>
            <a:r>
              <a:rPr lang="de-DE" dirty="0"/>
              <a:t>, which are more convenient to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39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8365-1793-F06F-1D2E-5214F730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E70E3B-E894-49B8-8AEB-FEE0F3B7E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467EF-908A-0B51-61C4-7E7AD5E030C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05FF45D-B1A7-4B1D-8A1C-164531DDDAB4}" type="datetime1">
              <a:rPr lang="de-DE" smtClean="0"/>
              <a:pPr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D63F-ECA8-B5E9-0A56-021F6F7826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684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36C2FE-E11F-D8CA-0475-4E82E2FA9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is a very useful crate for developing procedural macros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allows us to </a:t>
            </a:r>
            <a:r>
              <a:rPr lang="de-DE" dirty="0">
                <a:solidFill>
                  <a:srgbClr val="00FF00"/>
                </a:solidFill>
              </a:rPr>
              <a:t>parse TokenStreams into data structures</a:t>
            </a:r>
            <a:r>
              <a:rPr lang="de-DE" dirty="0"/>
              <a:t>, which are more convenient to use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Additionally, </a:t>
            </a: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offers </a:t>
            </a:r>
            <a:r>
              <a:rPr lang="de-DE" dirty="0">
                <a:solidFill>
                  <a:srgbClr val="00FF00"/>
                </a:solidFill>
              </a:rPr>
              <a:t>some useful macros and traits </a:t>
            </a:r>
            <a:r>
              <a:rPr lang="de-DE" dirty="0"/>
              <a:t>to make development even easier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3819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36C2FE-E11F-D8CA-0475-4E82E2FA9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is a very useful crate for developing procedural macros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allows us to </a:t>
            </a:r>
            <a:r>
              <a:rPr lang="de-DE" dirty="0">
                <a:solidFill>
                  <a:srgbClr val="00FF00"/>
                </a:solidFill>
              </a:rPr>
              <a:t>parse TokenStreams into data structures</a:t>
            </a:r>
            <a:r>
              <a:rPr lang="de-DE" dirty="0"/>
              <a:t>, which are more convenient to use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Additionally, </a:t>
            </a: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offers </a:t>
            </a:r>
            <a:r>
              <a:rPr lang="de-DE" dirty="0">
                <a:solidFill>
                  <a:srgbClr val="00FF00"/>
                </a:solidFill>
              </a:rPr>
              <a:t>some useful macros and traits </a:t>
            </a:r>
            <a:r>
              <a:rPr lang="de-DE" dirty="0"/>
              <a:t>to make development even easier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/>
              <a:t> offers two main ways of working with its Parser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By using the </a:t>
            </a:r>
            <a:r>
              <a:rPr lang="de-DE" dirty="0">
                <a:solidFill>
                  <a:srgbClr val="00FF00"/>
                </a:solidFill>
              </a:rPr>
              <a:t>parse_macro_input!() macro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By using the </a:t>
            </a:r>
            <a:r>
              <a:rPr lang="de-DE" dirty="0">
                <a:solidFill>
                  <a:srgbClr val="00FF00"/>
                </a:solidFill>
              </a:rPr>
              <a:t>Parse trait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868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36C2FE-E11F-D8CA-0475-4E82E2FA9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is another useful crate for developing procedural macros</a:t>
            </a:r>
            <a:endParaRPr lang="de-DE" dirty="0"/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It‘s so convenient, at some point you just </a:t>
            </a:r>
            <a:r>
              <a:rPr lang="de-DE" i="1" dirty="0"/>
              <a:t>have</a:t>
            </a:r>
            <a:r>
              <a:rPr lang="de-DE" dirty="0"/>
              <a:t> to use 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57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36C2FE-E11F-D8CA-0475-4E82E2FA9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is another useful crate for developing procedural macros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has a macro </a:t>
            </a:r>
            <a:r>
              <a:rPr lang="de-DE" dirty="0">
                <a:solidFill>
                  <a:srgbClr val="FFFF00"/>
                </a:solidFill>
              </a:rPr>
              <a:t>quote!</a:t>
            </a:r>
            <a:r>
              <a:rPr lang="de-DE" dirty="0">
                <a:solidFill>
                  <a:schemeClr val="bg1"/>
                </a:solidFill>
              </a:rPr>
              <a:t> which performs </a:t>
            </a:r>
            <a:r>
              <a:rPr lang="de-DE" dirty="0">
                <a:solidFill>
                  <a:srgbClr val="00FF00"/>
                </a:solidFill>
              </a:rPr>
              <a:t>quasi-quoting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549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36C2FE-E11F-D8CA-0475-4E82E2FA9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is another useful crate for developing procedural macros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has a macro </a:t>
            </a:r>
            <a:r>
              <a:rPr lang="de-DE" dirty="0">
                <a:solidFill>
                  <a:srgbClr val="FFFF00"/>
                </a:solidFill>
              </a:rPr>
              <a:t>quote!</a:t>
            </a:r>
            <a:r>
              <a:rPr lang="de-DE" dirty="0">
                <a:solidFill>
                  <a:schemeClr val="bg1"/>
                </a:solidFill>
              </a:rPr>
              <a:t> which performs </a:t>
            </a:r>
            <a:r>
              <a:rPr lang="de-DE" dirty="0">
                <a:solidFill>
                  <a:srgbClr val="00FF00"/>
                </a:solidFill>
              </a:rPr>
              <a:t>quasi-quoting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Quasi-quoting</a:t>
            </a:r>
            <a:r>
              <a:rPr lang="de-DE" dirty="0">
                <a:solidFill>
                  <a:schemeClr val="bg1"/>
                </a:solidFill>
              </a:rPr>
              <a:t> means writing code that </a:t>
            </a:r>
            <a:r>
              <a:rPr lang="de-DE" dirty="0">
                <a:solidFill>
                  <a:srgbClr val="FFFF00"/>
                </a:solidFill>
              </a:rPr>
              <a:t>looks like code to our IDE</a:t>
            </a:r>
            <a:r>
              <a:rPr lang="de-DE" dirty="0">
                <a:solidFill>
                  <a:schemeClr val="bg1"/>
                </a:solidFill>
              </a:rPr>
              <a:t>, but </a:t>
            </a:r>
            <a:r>
              <a:rPr lang="de-DE" dirty="0">
                <a:solidFill>
                  <a:srgbClr val="FFFF00"/>
                </a:solidFill>
              </a:rPr>
              <a:t>treating it as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96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36C2FE-E11F-D8CA-0475-4E82E2FA9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is another useful crate for developing procedural macros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has a macro </a:t>
            </a:r>
            <a:r>
              <a:rPr lang="de-DE" dirty="0">
                <a:solidFill>
                  <a:srgbClr val="FFFF00"/>
                </a:solidFill>
              </a:rPr>
              <a:t>quote!</a:t>
            </a:r>
            <a:r>
              <a:rPr lang="de-DE" dirty="0">
                <a:solidFill>
                  <a:schemeClr val="bg1"/>
                </a:solidFill>
              </a:rPr>
              <a:t> which performs </a:t>
            </a:r>
            <a:r>
              <a:rPr lang="de-DE" dirty="0">
                <a:solidFill>
                  <a:srgbClr val="00FF00"/>
                </a:solidFill>
              </a:rPr>
              <a:t>quasi-quoting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Quasi-quoting</a:t>
            </a:r>
            <a:r>
              <a:rPr lang="de-DE" dirty="0">
                <a:solidFill>
                  <a:schemeClr val="bg1"/>
                </a:solidFill>
              </a:rPr>
              <a:t> means writing code that </a:t>
            </a:r>
            <a:r>
              <a:rPr lang="de-DE" dirty="0">
                <a:solidFill>
                  <a:srgbClr val="FFFF00"/>
                </a:solidFill>
              </a:rPr>
              <a:t>looks like code to our IDE</a:t>
            </a:r>
            <a:r>
              <a:rPr lang="de-DE" dirty="0">
                <a:solidFill>
                  <a:schemeClr val="bg1"/>
                </a:solidFill>
              </a:rPr>
              <a:t>, but </a:t>
            </a:r>
            <a:r>
              <a:rPr lang="de-DE" dirty="0">
                <a:solidFill>
                  <a:srgbClr val="FFFF00"/>
                </a:solidFill>
              </a:rPr>
              <a:t>treating it as data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With </a:t>
            </a:r>
            <a:r>
              <a:rPr lang="de-DE" dirty="0">
                <a:solidFill>
                  <a:srgbClr val="FFFF00"/>
                </a:solidFill>
              </a:rPr>
              <a:t>quote!</a:t>
            </a:r>
            <a:r>
              <a:rPr lang="de-DE" dirty="0">
                <a:solidFill>
                  <a:schemeClr val="bg1"/>
                </a:solidFill>
              </a:rPr>
              <a:t> we no longer have to format String literals, but instead </a:t>
            </a:r>
            <a:r>
              <a:rPr lang="de-DE" dirty="0">
                <a:solidFill>
                  <a:srgbClr val="00FF00"/>
                </a:solidFill>
              </a:rPr>
              <a:t>write normal code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869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37CC1FC-C989-C3E0-ED10-49B09764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</p:spTree>
    <p:extLst>
      <p:ext uri="{BB962C8B-B14F-4D97-AF65-F5344CB8AC3E}">
        <p14:creationId xmlns:p14="http://schemas.microsoft.com/office/powerpoint/2010/main" val="3941474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89971-D2BC-AF41-F478-51161476D4F8}"/>
              </a:ext>
            </a:extLst>
          </p:cNvPr>
          <p:cNvSpPr/>
          <p:nvPr/>
        </p:nvSpPr>
        <p:spPr>
          <a:xfrm>
            <a:off x="670690" y="2296071"/>
            <a:ext cx="2118619" cy="261832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A883F-DD89-8BF9-22F8-7F7B072D5BD5}"/>
              </a:ext>
            </a:extLst>
          </p:cNvPr>
          <p:cNvSpPr txBox="1"/>
          <p:nvPr/>
        </p:nvSpPr>
        <p:spPr>
          <a:xfrm>
            <a:off x="6301191" y="2516116"/>
            <a:ext cx="2707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traits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normal library crate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0549EB-A0F3-9A37-B4AB-A2F5DA1B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</p:spTree>
    <p:extLst>
      <p:ext uri="{BB962C8B-B14F-4D97-AF65-F5344CB8AC3E}">
        <p14:creationId xmlns:p14="http://schemas.microsoft.com/office/powerpoint/2010/main" val="1569288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689971-D2BC-AF41-F478-51161476D4F8}"/>
              </a:ext>
            </a:extLst>
          </p:cNvPr>
          <p:cNvSpPr/>
          <p:nvPr/>
        </p:nvSpPr>
        <p:spPr>
          <a:xfrm>
            <a:off x="670690" y="3935545"/>
            <a:ext cx="2118619" cy="63645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A883F-DD89-8BF9-22F8-7F7B072D5BD5}"/>
              </a:ext>
            </a:extLst>
          </p:cNvPr>
          <p:cNvSpPr txBox="1"/>
          <p:nvPr/>
        </p:nvSpPr>
        <p:spPr>
          <a:xfrm>
            <a:off x="5465224" y="2516116"/>
            <a:ext cx="43797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traits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normal library crate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In there,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 define a trait which we want to derive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C049D02-95AA-7070-BB04-A4A36B56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</p:spTree>
    <p:extLst>
      <p:ext uri="{BB962C8B-B14F-4D97-AF65-F5344CB8AC3E}">
        <p14:creationId xmlns:p14="http://schemas.microsoft.com/office/powerpoint/2010/main" val="3516160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63D66-AD77-9552-575F-9542A21D803F}"/>
              </a:ext>
            </a:extLst>
          </p:cNvPr>
          <p:cNvSpPr txBox="1"/>
          <p:nvPr/>
        </p:nvSpPr>
        <p:spPr>
          <a:xfrm>
            <a:off x="5490071" y="2516116"/>
            <a:ext cx="43300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traits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normal library crate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In there,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 define a trait which we want to derive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proc-macro is implemented inside that crate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89971-D2BC-AF41-F478-51161476D4F8}"/>
              </a:ext>
            </a:extLst>
          </p:cNvPr>
          <p:cNvSpPr/>
          <p:nvPr/>
        </p:nvSpPr>
        <p:spPr>
          <a:xfrm>
            <a:off x="670690" y="2614297"/>
            <a:ext cx="2118619" cy="132124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FA4E530-9B6E-8C41-B89D-9677416C6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</p:spTree>
    <p:extLst>
      <p:ext uri="{BB962C8B-B14F-4D97-AF65-F5344CB8AC3E}">
        <p14:creationId xmlns:p14="http://schemas.microsoft.com/office/powerpoint/2010/main" val="59515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C8365-1793-F06F-1D2E-5214F730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467EF-908A-0B51-61C4-7E7AD5E030C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05FF45D-B1A7-4B1D-8A1C-164531DDDAB4}" type="datetime1">
              <a:rPr lang="de-DE" smtClean="0"/>
              <a:pPr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FD63F-ECA8-B5E9-0A56-021F6F7826C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585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63D66-AD77-9552-575F-9542A21D803F}"/>
              </a:ext>
            </a:extLst>
          </p:cNvPr>
          <p:cNvSpPr txBox="1"/>
          <p:nvPr/>
        </p:nvSpPr>
        <p:spPr>
          <a:xfrm>
            <a:off x="5490071" y="2516116"/>
            <a:ext cx="433003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traits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normal library crate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In there,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 define a trait which we want to derive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proc-macro is implemented inside that crate</a:t>
            </a: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later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derive the trait in our main application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89971-D2BC-AF41-F478-51161476D4F8}"/>
              </a:ext>
            </a:extLst>
          </p:cNvPr>
          <p:cNvSpPr/>
          <p:nvPr/>
        </p:nvSpPr>
        <p:spPr>
          <a:xfrm flipV="1">
            <a:off x="670690" y="1316169"/>
            <a:ext cx="2118619" cy="6213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84EEF33-5836-1C51-00C6-E9145004E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</p:spTree>
    <p:extLst>
      <p:ext uri="{BB962C8B-B14F-4D97-AF65-F5344CB8AC3E}">
        <p14:creationId xmlns:p14="http://schemas.microsoft.com/office/powerpoint/2010/main" val="2610068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E399A7-F83F-4710-991A-50679844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66109"/>
            <a:ext cx="7817381" cy="33257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3B3762-2010-BCD5-C70D-286F996B664E}"/>
              </a:ext>
            </a:extLst>
          </p:cNvPr>
          <p:cNvSpPr/>
          <p:nvPr/>
        </p:nvSpPr>
        <p:spPr>
          <a:xfrm>
            <a:off x="893991" y="3637458"/>
            <a:ext cx="1289290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86CA7-DCA3-CC2D-CFBC-91BD4FA346DF}"/>
              </a:ext>
            </a:extLst>
          </p:cNvPr>
          <p:cNvSpPr txBox="1"/>
          <p:nvPr/>
        </p:nvSpPr>
        <p:spPr>
          <a:xfrm>
            <a:off x="2205772" y="3640986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3C5C84-89B5-B14C-B34D-4AC4D813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F661CA-EEAA-68B4-CFD0-E7D6C0DDC852}"/>
              </a:ext>
            </a:extLst>
          </p:cNvPr>
          <p:cNvSpPr/>
          <p:nvPr/>
        </p:nvSpPr>
        <p:spPr>
          <a:xfrm>
            <a:off x="3559930" y="3121850"/>
            <a:ext cx="2222083" cy="62839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3FF192-9390-21C3-29F0-22245FDCBCFC}"/>
              </a:ext>
            </a:extLst>
          </p:cNvPr>
          <p:cNvSpPr txBox="1"/>
          <p:nvPr/>
        </p:nvSpPr>
        <p:spPr>
          <a:xfrm>
            <a:off x="5803483" y="3275111"/>
            <a:ext cx="222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Mark crate as </a:t>
            </a:r>
            <a:r>
              <a:rPr lang="de-DE" dirty="0">
                <a:solidFill>
                  <a:srgbClr val="FFFF00"/>
                </a:solidFill>
              </a:rPr>
              <a:t>proc-macro</a:t>
            </a:r>
          </a:p>
        </p:txBody>
      </p:sp>
    </p:spTree>
    <p:extLst>
      <p:ext uri="{BB962C8B-B14F-4D97-AF65-F5344CB8AC3E}">
        <p14:creationId xmlns:p14="http://schemas.microsoft.com/office/powerpoint/2010/main" val="1820791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519744-C0C1-723E-E4DF-41EB04E8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66109"/>
            <a:ext cx="7817381" cy="33257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3B3762-2010-BCD5-C70D-286F996B664E}"/>
              </a:ext>
            </a:extLst>
          </p:cNvPr>
          <p:cNvSpPr/>
          <p:nvPr/>
        </p:nvSpPr>
        <p:spPr>
          <a:xfrm>
            <a:off x="893991" y="3637458"/>
            <a:ext cx="1289290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86CA7-DCA3-CC2D-CFBC-91BD4FA346DF}"/>
              </a:ext>
            </a:extLst>
          </p:cNvPr>
          <p:cNvSpPr txBox="1"/>
          <p:nvPr/>
        </p:nvSpPr>
        <p:spPr>
          <a:xfrm>
            <a:off x="2205772" y="3640986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3C5C84-89B5-B14C-B34D-4AC4D813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280872-D976-3366-7A63-ED4F09BEBEE4}"/>
              </a:ext>
            </a:extLst>
          </p:cNvPr>
          <p:cNvSpPr/>
          <p:nvPr/>
        </p:nvSpPr>
        <p:spPr>
          <a:xfrm>
            <a:off x="3544810" y="4265857"/>
            <a:ext cx="7887204" cy="55589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67CE2-6393-11AB-9DA8-1D8370611ED1}"/>
              </a:ext>
            </a:extLst>
          </p:cNvPr>
          <p:cNvSpPr txBox="1"/>
          <p:nvPr/>
        </p:nvSpPr>
        <p:spPr>
          <a:xfrm>
            <a:off x="6420941" y="2379101"/>
            <a:ext cx="4694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can be imported like any other crate, additionally we will also </a:t>
            </a:r>
            <a:r>
              <a:rPr lang="de-DE" dirty="0">
                <a:solidFill>
                  <a:srgbClr val="00FF00"/>
                </a:solidFill>
              </a:rPr>
              <a:t>need some extra features</a:t>
            </a:r>
          </a:p>
        </p:txBody>
      </p:sp>
    </p:spTree>
    <p:extLst>
      <p:ext uri="{BB962C8B-B14F-4D97-AF65-F5344CB8AC3E}">
        <p14:creationId xmlns:p14="http://schemas.microsoft.com/office/powerpoint/2010/main" val="3047447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70925-0308-5643-3667-08714E270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766109"/>
            <a:ext cx="7817381" cy="33257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3B3762-2010-BCD5-C70D-286F996B664E}"/>
              </a:ext>
            </a:extLst>
          </p:cNvPr>
          <p:cNvSpPr/>
          <p:nvPr/>
        </p:nvSpPr>
        <p:spPr>
          <a:xfrm>
            <a:off x="893991" y="3637458"/>
            <a:ext cx="1289290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86CA7-DCA3-CC2D-CFBC-91BD4FA346DF}"/>
              </a:ext>
            </a:extLst>
          </p:cNvPr>
          <p:cNvSpPr txBox="1"/>
          <p:nvPr/>
        </p:nvSpPr>
        <p:spPr>
          <a:xfrm>
            <a:off x="2205772" y="3640986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3C5C84-89B5-B14C-B34D-4AC4D8136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95BAF1-91A1-85AA-CB34-C71CBF6A7E37}"/>
              </a:ext>
            </a:extLst>
          </p:cNvPr>
          <p:cNvSpPr/>
          <p:nvPr/>
        </p:nvSpPr>
        <p:spPr>
          <a:xfrm flipV="1">
            <a:off x="3536754" y="4833830"/>
            <a:ext cx="2884187" cy="2803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654C4-CDAE-79EB-3E24-B50E3145FDB4}"/>
              </a:ext>
            </a:extLst>
          </p:cNvPr>
          <p:cNvSpPr txBox="1"/>
          <p:nvPr/>
        </p:nvSpPr>
        <p:spPr>
          <a:xfrm>
            <a:off x="6420941" y="2379101"/>
            <a:ext cx="46942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can be imported like any other crate, additionally we will also </a:t>
            </a:r>
            <a:r>
              <a:rPr lang="de-DE" dirty="0">
                <a:solidFill>
                  <a:srgbClr val="00FF00"/>
                </a:solidFill>
              </a:rPr>
              <a:t>need some extra features</a:t>
            </a:r>
          </a:p>
          <a:p>
            <a:pPr algn="ctr"/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rgbClr val="FFFF00"/>
                </a:solidFill>
              </a:rPr>
              <a:t>proc-macro2</a:t>
            </a:r>
            <a:r>
              <a:rPr lang="de-DE" dirty="0">
                <a:solidFill>
                  <a:schemeClr val="bg1"/>
                </a:solidFill>
              </a:rPr>
              <a:t> is needed because </a:t>
            </a:r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quote</a:t>
            </a:r>
            <a:r>
              <a:rPr lang="de-DE" dirty="0">
                <a:solidFill>
                  <a:schemeClr val="bg1"/>
                </a:solidFill>
              </a:rPr>
              <a:t> prefer those types over the normal </a:t>
            </a:r>
            <a:r>
              <a:rPr lang="de-DE" dirty="0">
                <a:solidFill>
                  <a:srgbClr val="FFFF00"/>
                </a:solidFill>
              </a:rPr>
              <a:t>proc-macro</a:t>
            </a:r>
            <a:r>
              <a:rPr lang="de-DE" dirty="0">
                <a:solidFill>
                  <a:schemeClr val="bg1"/>
                </a:solidFill>
              </a:rPr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3758182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3B3762-2010-BCD5-C70D-286F996B664E}"/>
              </a:ext>
            </a:extLst>
          </p:cNvPr>
          <p:cNvSpPr/>
          <p:nvPr/>
        </p:nvSpPr>
        <p:spPr>
          <a:xfrm>
            <a:off x="761060" y="4634436"/>
            <a:ext cx="1289290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C84A1A-D7A2-563E-0F0B-DD4368691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294" y="2203422"/>
            <a:ext cx="4552868" cy="2451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3D3717-2F02-B82E-63C8-58C48F95F0F4}"/>
              </a:ext>
            </a:extLst>
          </p:cNvPr>
          <p:cNvSpPr txBox="1"/>
          <p:nvPr/>
        </p:nvSpPr>
        <p:spPr>
          <a:xfrm>
            <a:off x="2050350" y="4633936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D157C3-BECA-BD56-013B-ADED60DF0C55}"/>
              </a:ext>
            </a:extLst>
          </p:cNvPr>
          <p:cNvSpPr/>
          <p:nvPr/>
        </p:nvSpPr>
        <p:spPr>
          <a:xfrm>
            <a:off x="4950651" y="4316208"/>
            <a:ext cx="4644508" cy="3685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312AF-0DE3-BDAA-4478-EEE108E79E45}"/>
              </a:ext>
            </a:extLst>
          </p:cNvPr>
          <p:cNvSpPr txBox="1"/>
          <p:nvPr/>
        </p:nvSpPr>
        <p:spPr>
          <a:xfrm>
            <a:off x="5899286" y="4666279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use </a:t>
            </a:r>
            <a:r>
              <a:rPr lang="de-DE" dirty="0">
                <a:solidFill>
                  <a:srgbClr val="FFFF00"/>
                </a:solidFill>
              </a:rPr>
              <a:t>proc-macro</a:t>
            </a:r>
            <a:r>
              <a:rPr lang="de-DE" dirty="0">
                <a:solidFill>
                  <a:schemeClr val="bg1"/>
                </a:solidFill>
              </a:rPr>
              <a:t> in our library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89CD9D-A0B3-52DD-F19F-049918E1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</p:spTree>
    <p:extLst>
      <p:ext uri="{BB962C8B-B14F-4D97-AF65-F5344CB8AC3E}">
        <p14:creationId xmlns:p14="http://schemas.microsoft.com/office/powerpoint/2010/main" val="2275269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9DE928-29B2-8FD1-EB56-B60FEE51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10" y="2197142"/>
            <a:ext cx="4552552" cy="247124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5027E8-5055-79DB-F449-07F1AF54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3B3762-2010-BCD5-C70D-286F996B664E}"/>
              </a:ext>
            </a:extLst>
          </p:cNvPr>
          <p:cNvSpPr/>
          <p:nvPr/>
        </p:nvSpPr>
        <p:spPr>
          <a:xfrm>
            <a:off x="650550" y="5288053"/>
            <a:ext cx="1289290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4EC06D-21F0-D1A8-5AAE-D90A0E9D617B}"/>
              </a:ext>
            </a:extLst>
          </p:cNvPr>
          <p:cNvSpPr txBox="1"/>
          <p:nvPr/>
        </p:nvSpPr>
        <p:spPr>
          <a:xfrm>
            <a:off x="1939840" y="5291830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B9B4F4-A397-EBA2-70EA-0120CDA94506}"/>
              </a:ext>
            </a:extLst>
          </p:cNvPr>
          <p:cNvSpPr/>
          <p:nvPr/>
        </p:nvSpPr>
        <p:spPr>
          <a:xfrm>
            <a:off x="4950651" y="4316208"/>
            <a:ext cx="4644508" cy="3685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5530C-355E-DB71-DA72-4C19FD43CF41}"/>
              </a:ext>
            </a:extLst>
          </p:cNvPr>
          <p:cNvSpPr txBox="1"/>
          <p:nvPr/>
        </p:nvSpPr>
        <p:spPr>
          <a:xfrm>
            <a:off x="5550638" y="4666279"/>
            <a:ext cx="3158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use </a:t>
            </a:r>
            <a:r>
              <a:rPr lang="de-DE" dirty="0">
                <a:solidFill>
                  <a:srgbClr val="FFFF00"/>
                </a:solidFill>
              </a:rPr>
              <a:t>our library</a:t>
            </a:r>
            <a:r>
              <a:rPr lang="de-DE" dirty="0">
                <a:solidFill>
                  <a:schemeClr val="bg1"/>
                </a:solidFill>
              </a:rPr>
              <a:t> in our main application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BBEC5AA-C8C8-4C8D-3063-E4E4265C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</p:spTree>
    <p:extLst>
      <p:ext uri="{BB962C8B-B14F-4D97-AF65-F5344CB8AC3E}">
        <p14:creationId xmlns:p14="http://schemas.microsoft.com/office/powerpoint/2010/main" val="2378606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869823" y="4277941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651560" y="4281718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D85C6-CB98-B4D6-5563-4E220E6C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40" y="1494145"/>
            <a:ext cx="6089700" cy="38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324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869823" y="4277941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651560" y="4281718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D85C6-CB98-B4D6-5563-4E220E6C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40" y="1494145"/>
            <a:ext cx="6089700" cy="3869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D9F192-7D33-6640-BC42-CD57AB6F6D5C}"/>
              </a:ext>
            </a:extLst>
          </p:cNvPr>
          <p:cNvSpPr/>
          <p:nvPr/>
        </p:nvSpPr>
        <p:spPr>
          <a:xfrm>
            <a:off x="4370590" y="1494145"/>
            <a:ext cx="6223560" cy="36512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9266D-5E9D-C466-5B2D-6E771C8E07E9}"/>
              </a:ext>
            </a:extLst>
          </p:cNvPr>
          <p:cNvSpPr txBox="1"/>
          <p:nvPr/>
        </p:nvSpPr>
        <p:spPr>
          <a:xfrm>
            <a:off x="5977840" y="1897455"/>
            <a:ext cx="478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Simple </a:t>
            </a:r>
            <a:r>
              <a:rPr lang="de-DE" dirty="0">
                <a:solidFill>
                  <a:srgbClr val="00FF00"/>
                </a:solidFill>
              </a:rPr>
              <a:t>re-export</a:t>
            </a:r>
            <a:r>
              <a:rPr lang="de-DE" dirty="0">
                <a:solidFill>
                  <a:schemeClr val="bg1"/>
                </a:solidFill>
              </a:rPr>
              <a:t> so we can write </a:t>
            </a:r>
            <a:r>
              <a:rPr lang="de-DE" dirty="0">
                <a:solidFill>
                  <a:srgbClr val="FFFF00"/>
                </a:solidFill>
              </a:rPr>
              <a:t>use traits::TypeInfo</a:t>
            </a:r>
            <a:r>
              <a:rPr lang="de-DE" dirty="0">
                <a:solidFill>
                  <a:schemeClr val="bg1"/>
                </a:solidFill>
              </a:rPr>
              <a:t> instead of </a:t>
            </a:r>
            <a:r>
              <a:rPr lang="de-DE" dirty="0">
                <a:solidFill>
                  <a:srgbClr val="FFFF00"/>
                </a:solidFill>
              </a:rPr>
              <a:t>use traits::macros::TypeInfo</a:t>
            </a:r>
          </a:p>
        </p:txBody>
      </p:sp>
    </p:spTree>
    <p:extLst>
      <p:ext uri="{BB962C8B-B14F-4D97-AF65-F5344CB8AC3E}">
        <p14:creationId xmlns:p14="http://schemas.microsoft.com/office/powerpoint/2010/main" val="1806214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869823" y="4277941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651560" y="4281718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D85C6-CB98-B4D6-5563-4E220E6C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40" y="1494145"/>
            <a:ext cx="6089700" cy="3869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D9F192-7D33-6640-BC42-CD57AB6F6D5C}"/>
              </a:ext>
            </a:extLst>
          </p:cNvPr>
          <p:cNvSpPr/>
          <p:nvPr/>
        </p:nvSpPr>
        <p:spPr>
          <a:xfrm>
            <a:off x="4394758" y="2509249"/>
            <a:ext cx="5989925" cy="10839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9266D-5E9D-C466-5B2D-6E771C8E07E9}"/>
              </a:ext>
            </a:extLst>
          </p:cNvPr>
          <p:cNvSpPr txBox="1"/>
          <p:nvPr/>
        </p:nvSpPr>
        <p:spPr>
          <a:xfrm>
            <a:off x="4882629" y="1796435"/>
            <a:ext cx="5225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trait we want to derive, does the same as the macro in the recap, but</a:t>
            </a:r>
            <a:r>
              <a:rPr lang="de-DE" dirty="0">
                <a:solidFill>
                  <a:srgbClr val="FFFF00"/>
                </a:solidFill>
              </a:rPr>
              <a:t> returns the values instead of printing them</a:t>
            </a:r>
          </a:p>
        </p:txBody>
      </p:sp>
    </p:spTree>
    <p:extLst>
      <p:ext uri="{BB962C8B-B14F-4D97-AF65-F5344CB8AC3E}">
        <p14:creationId xmlns:p14="http://schemas.microsoft.com/office/powerpoint/2010/main" val="3210661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869823" y="4277941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651560" y="4281718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8D85C6-CB98-B4D6-5563-4E220E6C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740" y="1494145"/>
            <a:ext cx="6089700" cy="3869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D9F192-7D33-6640-BC42-CD57AB6F6D5C}"/>
              </a:ext>
            </a:extLst>
          </p:cNvPr>
          <p:cNvSpPr/>
          <p:nvPr/>
        </p:nvSpPr>
        <p:spPr>
          <a:xfrm flipV="1">
            <a:off x="4450740" y="3593149"/>
            <a:ext cx="6089700" cy="177070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9266D-5E9D-C466-5B2D-6E771C8E07E9}"/>
              </a:ext>
            </a:extLst>
          </p:cNvPr>
          <p:cNvSpPr txBox="1"/>
          <p:nvPr/>
        </p:nvSpPr>
        <p:spPr>
          <a:xfrm>
            <a:off x="4882629" y="4962595"/>
            <a:ext cx="5225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Implementing the trait for all types is tiring, we need </a:t>
            </a:r>
            <a:r>
              <a:rPr lang="de-DE" dirty="0">
                <a:solidFill>
                  <a:srgbClr val="FFFF00"/>
                </a:solidFill>
              </a:rPr>
              <a:t>derive</a:t>
            </a:r>
            <a:r>
              <a:rPr lang="de-DE" dirty="0">
                <a:solidFill>
                  <a:schemeClr val="bg1"/>
                </a:solidFill>
              </a:rPr>
              <a:t> :^)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07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8350-4827-A660-AD07-873235C65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two very powerful macro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68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BBF21-143E-2076-3A0A-595F3C0F1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05"/>
          <a:stretch/>
        </p:blipFill>
        <p:spPr>
          <a:xfrm>
            <a:off x="3997987" y="1937610"/>
            <a:ext cx="7523323" cy="539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F7B45-89B6-8B10-5E7C-D0A84AE4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379" y="2982440"/>
            <a:ext cx="3640994" cy="24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814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BBF21-143E-2076-3A0A-595F3C0F1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05"/>
          <a:stretch/>
        </p:blipFill>
        <p:spPr>
          <a:xfrm>
            <a:off x="3997987" y="1937610"/>
            <a:ext cx="7523323" cy="539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F7B45-89B6-8B10-5E7C-D0A84AE4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379" y="2982440"/>
            <a:ext cx="3640994" cy="2425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D3611-D5F1-A32B-CAFC-EAE32B074911}"/>
              </a:ext>
            </a:extLst>
          </p:cNvPr>
          <p:cNvSpPr txBox="1"/>
          <p:nvPr/>
        </p:nvSpPr>
        <p:spPr>
          <a:xfrm>
            <a:off x="5140596" y="1601324"/>
            <a:ext cx="373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Specify name which we later need to provide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F314AF-33CE-FC8C-7C66-084F6375A0E0}"/>
              </a:ext>
            </a:extLst>
          </p:cNvPr>
          <p:cNvSpPr/>
          <p:nvPr/>
        </p:nvSpPr>
        <p:spPr>
          <a:xfrm>
            <a:off x="6501504" y="1909364"/>
            <a:ext cx="1055387" cy="29808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7A10A4-149A-EA79-9D14-448502D517C8}"/>
              </a:ext>
            </a:extLst>
          </p:cNvPr>
          <p:cNvSpPr/>
          <p:nvPr/>
        </p:nvSpPr>
        <p:spPr>
          <a:xfrm>
            <a:off x="5486400" y="2993908"/>
            <a:ext cx="1345417" cy="29808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4359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BBF21-143E-2076-3A0A-595F3C0F1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905"/>
          <a:stretch/>
        </p:blipFill>
        <p:spPr>
          <a:xfrm>
            <a:off x="3997987" y="1937610"/>
            <a:ext cx="7523323" cy="5397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F7B45-89B6-8B10-5E7C-D0A84AE42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379" y="2982440"/>
            <a:ext cx="3640994" cy="24256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FB0CA3-0003-1FE2-ED64-84C6AC76E1C1}"/>
              </a:ext>
            </a:extLst>
          </p:cNvPr>
          <p:cNvSpPr/>
          <p:nvPr/>
        </p:nvSpPr>
        <p:spPr>
          <a:xfrm>
            <a:off x="7709963" y="1909364"/>
            <a:ext cx="1953674" cy="29808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C5D740-FAD4-50C8-CBF4-93F28BD9AB24}"/>
              </a:ext>
            </a:extLst>
          </p:cNvPr>
          <p:cNvSpPr/>
          <p:nvPr/>
        </p:nvSpPr>
        <p:spPr>
          <a:xfrm>
            <a:off x="4627724" y="4357833"/>
            <a:ext cx="1048002" cy="3551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C31AF3-3A90-B6F1-1694-7440E311F164}"/>
              </a:ext>
            </a:extLst>
          </p:cNvPr>
          <p:cNvSpPr txBox="1"/>
          <p:nvPr/>
        </p:nvSpPr>
        <p:spPr>
          <a:xfrm>
            <a:off x="7219198" y="4058355"/>
            <a:ext cx="4418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also </a:t>
            </a:r>
            <a:r>
              <a:rPr lang="de-DE" dirty="0">
                <a:solidFill>
                  <a:srgbClr val="00FF00"/>
                </a:solidFill>
              </a:rPr>
              <a:t>provide extra attributes in derive macros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Here: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When the trait method is called, print </a:t>
            </a:r>
            <a:r>
              <a:rPr lang="de-DE" dirty="0">
                <a:solidFill>
                  <a:srgbClr val="FFFF00"/>
                </a:solidFill>
              </a:rPr>
              <a:t>Logging field &lt;name&gt; </a:t>
            </a:r>
            <a:r>
              <a:rPr lang="de-DE" dirty="0">
                <a:solidFill>
                  <a:schemeClr val="bg1"/>
                </a:solidFill>
              </a:rPr>
              <a:t>for every tagged field</a:t>
            </a:r>
          </a:p>
        </p:txBody>
      </p:sp>
    </p:spTree>
    <p:extLst>
      <p:ext uri="{BB962C8B-B14F-4D97-AF65-F5344CB8AC3E}">
        <p14:creationId xmlns:p14="http://schemas.microsoft.com/office/powerpoint/2010/main" val="881420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42E68E-C5E4-60F0-EA87-069CC7EC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559" y="2400846"/>
            <a:ext cx="8293006" cy="20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31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ED5EE-B76F-2C5C-2492-2D5A84AD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9" y="2400846"/>
            <a:ext cx="8293006" cy="2052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953DB-3C51-A348-1157-EDCD325B9EAF}"/>
              </a:ext>
            </a:extLst>
          </p:cNvPr>
          <p:cNvSpPr/>
          <p:nvPr/>
        </p:nvSpPr>
        <p:spPr>
          <a:xfrm>
            <a:off x="7548839" y="2975869"/>
            <a:ext cx="3468274" cy="30404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D80E8-81D0-5E69-94A3-7C99D5404224}"/>
              </a:ext>
            </a:extLst>
          </p:cNvPr>
          <p:cNvSpPr txBox="1"/>
          <p:nvPr/>
        </p:nvSpPr>
        <p:spPr>
          <a:xfrm>
            <a:off x="7070455" y="1877626"/>
            <a:ext cx="4425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parse_macro_input!() </a:t>
            </a:r>
            <a:r>
              <a:rPr lang="de-DE" dirty="0">
                <a:solidFill>
                  <a:schemeClr val="bg1"/>
                </a:solidFill>
              </a:rPr>
              <a:t>tries to parse the desired construct, and triggers a compiler error if it fails</a:t>
            </a:r>
          </a:p>
        </p:txBody>
      </p:sp>
    </p:spTree>
    <p:extLst>
      <p:ext uri="{BB962C8B-B14F-4D97-AF65-F5344CB8AC3E}">
        <p14:creationId xmlns:p14="http://schemas.microsoft.com/office/powerpoint/2010/main" val="4290120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ED5EE-B76F-2C5C-2492-2D5A84AD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9" y="2400846"/>
            <a:ext cx="8293006" cy="2052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953DB-3C51-A348-1157-EDCD325B9EAF}"/>
              </a:ext>
            </a:extLst>
          </p:cNvPr>
          <p:cNvSpPr/>
          <p:nvPr/>
        </p:nvSpPr>
        <p:spPr>
          <a:xfrm flipH="1">
            <a:off x="5425977" y="2975869"/>
            <a:ext cx="1796575" cy="30404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15229-DBC0-9D92-CDA6-0F8CFBE64641}"/>
              </a:ext>
            </a:extLst>
          </p:cNvPr>
          <p:cNvSpPr txBox="1"/>
          <p:nvPr/>
        </p:nvSpPr>
        <p:spPr>
          <a:xfrm>
            <a:off x="6260113" y="4581422"/>
            <a:ext cx="4425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desired output can be provided via two means: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Specify variable type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Use pseudo-typecast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9B7AFE-6F6C-0951-97BF-F65AC1D0FB14}"/>
              </a:ext>
            </a:extLst>
          </p:cNvPr>
          <p:cNvSpPr/>
          <p:nvPr/>
        </p:nvSpPr>
        <p:spPr>
          <a:xfrm flipH="1">
            <a:off x="9634767" y="3566918"/>
            <a:ext cx="1922120" cy="30404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168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ED5EE-B76F-2C5C-2492-2D5A84ADF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9" y="2400846"/>
            <a:ext cx="8293006" cy="2052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953DB-3C51-A348-1157-EDCD325B9EAF}"/>
              </a:ext>
            </a:extLst>
          </p:cNvPr>
          <p:cNvSpPr/>
          <p:nvPr/>
        </p:nvSpPr>
        <p:spPr>
          <a:xfrm flipH="1">
            <a:off x="9377634" y="2678790"/>
            <a:ext cx="2066464" cy="30404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1FFFEE-91D4-FFFE-F1FF-801998C1BF28}"/>
              </a:ext>
            </a:extLst>
          </p:cNvPr>
          <p:cNvSpPr txBox="1"/>
          <p:nvPr/>
        </p:nvSpPr>
        <p:spPr>
          <a:xfrm>
            <a:off x="5928224" y="1672907"/>
            <a:ext cx="4847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Downside of </a:t>
            </a:r>
            <a:r>
              <a:rPr lang="de-DE" dirty="0">
                <a:solidFill>
                  <a:srgbClr val="FFFF00"/>
                </a:solidFill>
              </a:rPr>
              <a:t>parse_macro_input!()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You can </a:t>
            </a:r>
            <a:r>
              <a:rPr lang="de-DE" dirty="0">
                <a:solidFill>
                  <a:srgbClr val="00FF00"/>
                </a:solidFill>
              </a:rPr>
              <a:t>only use it in functions that return a TokenStream</a:t>
            </a:r>
          </a:p>
        </p:txBody>
      </p:sp>
    </p:spTree>
    <p:extLst>
      <p:ext uri="{BB962C8B-B14F-4D97-AF65-F5344CB8AC3E}">
        <p14:creationId xmlns:p14="http://schemas.microsoft.com/office/powerpoint/2010/main" val="3898871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0D4462-6126-2272-928F-4DA44470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82" y="2560126"/>
            <a:ext cx="9285460" cy="17336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F953DB-3C51-A348-1157-EDCD325B9EAF}"/>
              </a:ext>
            </a:extLst>
          </p:cNvPr>
          <p:cNvSpPr/>
          <p:nvPr/>
        </p:nvSpPr>
        <p:spPr>
          <a:xfrm flipH="1">
            <a:off x="6755278" y="3034561"/>
            <a:ext cx="4620340" cy="30404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DB77F9-B5D0-85C6-F5BE-D6B8739DA950}"/>
              </a:ext>
            </a:extLst>
          </p:cNvPr>
          <p:cNvSpPr txBox="1"/>
          <p:nvPr/>
        </p:nvSpPr>
        <p:spPr>
          <a:xfrm>
            <a:off x="6348434" y="3806403"/>
            <a:ext cx="52163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You can also use the Parser directly, if you want to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Benefit: You have more control, and </a:t>
            </a:r>
            <a:r>
              <a:rPr lang="de-DE" dirty="0">
                <a:solidFill>
                  <a:srgbClr val="00FF00"/>
                </a:solidFill>
              </a:rPr>
              <a:t>you can even implement the Parse-trait for your own structs</a:t>
            </a:r>
          </a:p>
        </p:txBody>
      </p:sp>
    </p:spTree>
    <p:extLst>
      <p:ext uri="{BB962C8B-B14F-4D97-AF65-F5344CB8AC3E}">
        <p14:creationId xmlns:p14="http://schemas.microsoft.com/office/powerpoint/2010/main" val="3500852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E604408-0527-92D2-8B56-402C6314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57" y="1937609"/>
            <a:ext cx="7523323" cy="2982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15980-982F-079A-ACFB-E06E03CC71CB}"/>
              </a:ext>
            </a:extLst>
          </p:cNvPr>
          <p:cNvSpPr txBox="1"/>
          <p:nvPr/>
        </p:nvSpPr>
        <p:spPr>
          <a:xfrm>
            <a:off x="7404842" y="2709618"/>
            <a:ext cx="4562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allows us to </a:t>
            </a:r>
            <a:r>
              <a:rPr lang="de-DE" dirty="0">
                <a:solidFill>
                  <a:srgbClr val="00FF00"/>
                </a:solidFill>
              </a:rPr>
              <a:t>easily parse the input into any form we want</a:t>
            </a:r>
            <a:r>
              <a:rPr lang="de-DE" dirty="0">
                <a:solidFill>
                  <a:schemeClr val="bg1"/>
                </a:solidFill>
              </a:rPr>
              <a:t>, so we can easily work with it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rgbClr val="FFFF00"/>
                </a:solidFill>
              </a:rPr>
              <a:t>DeriveInput</a:t>
            </a:r>
            <a:r>
              <a:rPr lang="de-DE" dirty="0">
                <a:solidFill>
                  <a:schemeClr val="bg1"/>
                </a:solidFill>
              </a:rPr>
              <a:t> includes: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857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D59C5FD-E065-C5CE-EED2-70E22268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57" y="1937609"/>
            <a:ext cx="7523323" cy="2982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662120-3A53-2C0E-3AF2-63789D63A0AE}"/>
              </a:ext>
            </a:extLst>
          </p:cNvPr>
          <p:cNvSpPr/>
          <p:nvPr/>
        </p:nvSpPr>
        <p:spPr>
          <a:xfrm>
            <a:off x="4684789" y="2725730"/>
            <a:ext cx="2784829" cy="28197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081EA-EA22-871E-B0ED-64DC5AC3E7FC}"/>
              </a:ext>
            </a:extLst>
          </p:cNvPr>
          <p:cNvSpPr txBox="1"/>
          <p:nvPr/>
        </p:nvSpPr>
        <p:spPr>
          <a:xfrm>
            <a:off x="7404842" y="2709618"/>
            <a:ext cx="456292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allows us to </a:t>
            </a:r>
            <a:r>
              <a:rPr lang="de-DE" dirty="0">
                <a:solidFill>
                  <a:srgbClr val="00FF00"/>
                </a:solidFill>
              </a:rPr>
              <a:t>easily parse the input into any form we want</a:t>
            </a:r>
            <a:r>
              <a:rPr lang="de-DE" dirty="0">
                <a:solidFill>
                  <a:schemeClr val="bg1"/>
                </a:solidFill>
              </a:rPr>
              <a:t>, so we can easily work with it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rgbClr val="FFFF00"/>
                </a:solidFill>
              </a:rPr>
              <a:t>DeriveInput</a:t>
            </a:r>
            <a:r>
              <a:rPr lang="de-DE" dirty="0">
                <a:solidFill>
                  <a:schemeClr val="bg1"/>
                </a:solidFill>
              </a:rPr>
              <a:t> includes: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Attributes that came after the </a:t>
            </a:r>
            <a:r>
              <a:rPr lang="de-DE" dirty="0">
                <a:solidFill>
                  <a:srgbClr val="FFFF00"/>
                </a:solidFill>
              </a:rPr>
              <a:t>derive</a:t>
            </a:r>
            <a:r>
              <a:rPr lang="de-DE" dirty="0">
                <a:solidFill>
                  <a:schemeClr val="bg1"/>
                </a:solidFill>
              </a:rPr>
              <a:t> call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58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8350-4827-A660-AD07-873235C65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two very powerful macro systems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53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0CB61C-8E0E-BEDD-3DC0-0AA3575EF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57" y="1937609"/>
            <a:ext cx="7523323" cy="2982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662120-3A53-2C0E-3AF2-63789D63A0AE}"/>
              </a:ext>
            </a:extLst>
          </p:cNvPr>
          <p:cNvSpPr/>
          <p:nvPr/>
        </p:nvSpPr>
        <p:spPr>
          <a:xfrm>
            <a:off x="4680760" y="2991508"/>
            <a:ext cx="2030211" cy="28197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716A2-DC1F-1A50-F6A5-8E31C8932BCD}"/>
              </a:ext>
            </a:extLst>
          </p:cNvPr>
          <p:cNvSpPr txBox="1"/>
          <p:nvPr/>
        </p:nvSpPr>
        <p:spPr>
          <a:xfrm>
            <a:off x="7404842" y="2709618"/>
            <a:ext cx="4562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allows us to </a:t>
            </a:r>
            <a:r>
              <a:rPr lang="de-DE" dirty="0">
                <a:solidFill>
                  <a:srgbClr val="00FF00"/>
                </a:solidFill>
              </a:rPr>
              <a:t>easily parse the input into any form we want</a:t>
            </a:r>
            <a:r>
              <a:rPr lang="de-DE" dirty="0">
                <a:solidFill>
                  <a:schemeClr val="bg1"/>
                </a:solidFill>
              </a:rPr>
              <a:t>, so we can easily work with it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rgbClr val="FFFF00"/>
                </a:solidFill>
              </a:rPr>
              <a:t>DeriveInput</a:t>
            </a:r>
            <a:r>
              <a:rPr lang="de-DE" dirty="0">
                <a:solidFill>
                  <a:schemeClr val="bg1"/>
                </a:solidFill>
              </a:rPr>
              <a:t> includes: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Attributes that came after the </a:t>
            </a:r>
            <a:r>
              <a:rPr lang="de-DE" dirty="0">
                <a:solidFill>
                  <a:srgbClr val="FFFF00"/>
                </a:solidFill>
              </a:rPr>
              <a:t>derive</a:t>
            </a:r>
            <a:r>
              <a:rPr lang="de-DE" dirty="0">
                <a:solidFill>
                  <a:schemeClr val="bg1"/>
                </a:solidFill>
              </a:rPr>
              <a:t> call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Visibility (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public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private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345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B298A0-ADD6-85FB-1B68-BCDDC6623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57" y="1937609"/>
            <a:ext cx="7523323" cy="2982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662120-3A53-2C0E-3AF2-63789D63A0AE}"/>
              </a:ext>
            </a:extLst>
          </p:cNvPr>
          <p:cNvSpPr/>
          <p:nvPr/>
        </p:nvSpPr>
        <p:spPr>
          <a:xfrm>
            <a:off x="4717015" y="3266634"/>
            <a:ext cx="1671702" cy="28197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1C59D-426A-CF6A-3853-5FEF76D7FB8B}"/>
              </a:ext>
            </a:extLst>
          </p:cNvPr>
          <p:cNvSpPr txBox="1"/>
          <p:nvPr/>
        </p:nvSpPr>
        <p:spPr>
          <a:xfrm>
            <a:off x="7404842" y="2709618"/>
            <a:ext cx="456292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allows us to </a:t>
            </a:r>
            <a:r>
              <a:rPr lang="de-DE" dirty="0">
                <a:solidFill>
                  <a:srgbClr val="00FF00"/>
                </a:solidFill>
              </a:rPr>
              <a:t>easily parse the input into any form we want</a:t>
            </a:r>
            <a:r>
              <a:rPr lang="de-DE" dirty="0">
                <a:solidFill>
                  <a:schemeClr val="bg1"/>
                </a:solidFill>
              </a:rPr>
              <a:t>, so we can easily work with it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rgbClr val="FFFF00"/>
                </a:solidFill>
              </a:rPr>
              <a:t>DeriveInput</a:t>
            </a:r>
            <a:r>
              <a:rPr lang="de-DE" dirty="0">
                <a:solidFill>
                  <a:schemeClr val="bg1"/>
                </a:solidFill>
              </a:rPr>
              <a:t> includes: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Attributes that came after the </a:t>
            </a:r>
            <a:r>
              <a:rPr lang="de-DE" dirty="0">
                <a:solidFill>
                  <a:srgbClr val="FFFF00"/>
                </a:solidFill>
              </a:rPr>
              <a:t>derive</a:t>
            </a:r>
            <a:r>
              <a:rPr lang="de-DE" dirty="0">
                <a:solidFill>
                  <a:schemeClr val="bg1"/>
                </a:solidFill>
              </a:rPr>
              <a:t> call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Visibility (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public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private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Name of the input (here: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struct name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31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D2C3C1-CC3B-90B4-6C24-F634E86D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57" y="1937609"/>
            <a:ext cx="7523323" cy="29827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662120-3A53-2C0E-3AF2-63789D63A0AE}"/>
              </a:ext>
            </a:extLst>
          </p:cNvPr>
          <p:cNvSpPr/>
          <p:nvPr/>
        </p:nvSpPr>
        <p:spPr>
          <a:xfrm>
            <a:off x="4697081" y="3551027"/>
            <a:ext cx="2443432" cy="28197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F346F-FD56-5441-0C5B-52B547EB72A0}"/>
              </a:ext>
            </a:extLst>
          </p:cNvPr>
          <p:cNvSpPr txBox="1"/>
          <p:nvPr/>
        </p:nvSpPr>
        <p:spPr>
          <a:xfrm>
            <a:off x="7404842" y="2709618"/>
            <a:ext cx="4562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allows us to </a:t>
            </a:r>
            <a:r>
              <a:rPr lang="de-DE" dirty="0">
                <a:solidFill>
                  <a:srgbClr val="00FF00"/>
                </a:solidFill>
              </a:rPr>
              <a:t>easily parse the input into any form we want</a:t>
            </a:r>
            <a:r>
              <a:rPr lang="de-DE" dirty="0">
                <a:solidFill>
                  <a:schemeClr val="bg1"/>
                </a:solidFill>
              </a:rPr>
              <a:t>, so we can easily work with it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rgbClr val="FFFF00"/>
                </a:solidFill>
              </a:rPr>
              <a:t>DeriveInput</a:t>
            </a:r>
            <a:r>
              <a:rPr lang="de-DE" dirty="0">
                <a:solidFill>
                  <a:schemeClr val="bg1"/>
                </a:solidFill>
              </a:rPr>
              <a:t> includes: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Attributes that came after the </a:t>
            </a:r>
            <a:r>
              <a:rPr lang="de-DE" dirty="0">
                <a:solidFill>
                  <a:srgbClr val="FFFF00"/>
                </a:solidFill>
              </a:rPr>
              <a:t>derive</a:t>
            </a:r>
            <a:r>
              <a:rPr lang="de-DE" dirty="0">
                <a:solidFill>
                  <a:schemeClr val="bg1"/>
                </a:solidFill>
              </a:rPr>
              <a:t> call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Visibility (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public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private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Name of the input (here: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struct name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Generic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types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lifetime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parameters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4245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BBF21-143E-2076-3A0A-595F3C0F1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57" y="1937609"/>
            <a:ext cx="7523323" cy="29827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76969-1EF6-FB46-D5CF-9D0CDF6B528F}"/>
              </a:ext>
            </a:extLst>
          </p:cNvPr>
          <p:cNvSpPr txBox="1"/>
          <p:nvPr/>
        </p:nvSpPr>
        <p:spPr>
          <a:xfrm>
            <a:off x="7404842" y="2709618"/>
            <a:ext cx="45629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syn</a:t>
            </a:r>
            <a:r>
              <a:rPr lang="de-DE" dirty="0">
                <a:solidFill>
                  <a:schemeClr val="bg1"/>
                </a:solidFill>
              </a:rPr>
              <a:t> allows us to </a:t>
            </a:r>
            <a:r>
              <a:rPr lang="de-DE" dirty="0">
                <a:solidFill>
                  <a:srgbClr val="00FF00"/>
                </a:solidFill>
              </a:rPr>
              <a:t>easily parse the input into any form we want</a:t>
            </a:r>
            <a:r>
              <a:rPr lang="de-DE" dirty="0">
                <a:solidFill>
                  <a:schemeClr val="bg1"/>
                </a:solidFill>
              </a:rPr>
              <a:t>, so we can easily work with it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rgbClr val="FFFF00"/>
                </a:solidFill>
              </a:rPr>
              <a:t>DeriveInput</a:t>
            </a:r>
            <a:r>
              <a:rPr lang="de-DE" dirty="0">
                <a:solidFill>
                  <a:schemeClr val="bg1"/>
                </a:solidFill>
              </a:rPr>
              <a:t> includes: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Attributes that came after the </a:t>
            </a:r>
            <a:r>
              <a:rPr lang="de-DE" dirty="0">
                <a:solidFill>
                  <a:srgbClr val="FFFF00"/>
                </a:solidFill>
              </a:rPr>
              <a:t>derive</a:t>
            </a:r>
            <a:r>
              <a:rPr lang="de-DE" dirty="0">
                <a:solidFill>
                  <a:schemeClr val="bg1"/>
                </a:solidFill>
              </a:rPr>
              <a:t> call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Visibility (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public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private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Name of the input (here: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struct name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Generic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types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lifetime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parameters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Enum of: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Struct Fields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Enum Variants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Union Fields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662120-3A53-2C0E-3AF2-63789D63A0AE}"/>
              </a:ext>
            </a:extLst>
          </p:cNvPr>
          <p:cNvSpPr/>
          <p:nvPr/>
        </p:nvSpPr>
        <p:spPr>
          <a:xfrm>
            <a:off x="4684789" y="3815678"/>
            <a:ext cx="1345417" cy="28197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48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4C2B73-D3AD-99D6-BC34-CB470F194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461" y="2700121"/>
            <a:ext cx="8542456" cy="11998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C332FEF-E360-2F5D-9AF4-40F3EB6642A3}"/>
              </a:ext>
            </a:extLst>
          </p:cNvPr>
          <p:cNvSpPr/>
          <p:nvPr/>
        </p:nvSpPr>
        <p:spPr>
          <a:xfrm>
            <a:off x="7480357" y="3585093"/>
            <a:ext cx="2823763" cy="32081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E0A49-220C-CAB8-4E9D-BBC6AF2733F6}"/>
              </a:ext>
            </a:extLst>
          </p:cNvPr>
          <p:cNvSpPr txBox="1"/>
          <p:nvPr/>
        </p:nvSpPr>
        <p:spPr>
          <a:xfrm>
            <a:off x="7281861" y="3905909"/>
            <a:ext cx="3220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now easily work with that data</a:t>
            </a:r>
          </a:p>
        </p:txBody>
      </p:sp>
    </p:spTree>
    <p:extLst>
      <p:ext uri="{BB962C8B-B14F-4D97-AF65-F5344CB8AC3E}">
        <p14:creationId xmlns:p14="http://schemas.microsoft.com/office/powerpoint/2010/main" val="3460354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D208D-2812-154A-9A6E-28814A34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19" y="1175480"/>
            <a:ext cx="7042548" cy="4502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3B69E-E9BD-80D6-D530-EFF72EA900FC}"/>
              </a:ext>
            </a:extLst>
          </p:cNvPr>
          <p:cNvSpPr txBox="1"/>
          <p:nvPr/>
        </p:nvSpPr>
        <p:spPr>
          <a:xfrm>
            <a:off x="6296066" y="5018610"/>
            <a:ext cx="4214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Using real data structures instead of token streams now makes the whole thing a breeze</a:t>
            </a:r>
          </a:p>
        </p:txBody>
      </p:sp>
    </p:spTree>
    <p:extLst>
      <p:ext uri="{BB962C8B-B14F-4D97-AF65-F5344CB8AC3E}">
        <p14:creationId xmlns:p14="http://schemas.microsoft.com/office/powerpoint/2010/main" val="3131009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D208D-2812-154A-9A6E-28814A34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19" y="1175480"/>
            <a:ext cx="7042548" cy="4502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3B69E-E9BD-80D6-D530-EFF72EA900FC}"/>
              </a:ext>
            </a:extLst>
          </p:cNvPr>
          <p:cNvSpPr txBox="1"/>
          <p:nvPr/>
        </p:nvSpPr>
        <p:spPr>
          <a:xfrm>
            <a:off x="9374412" y="1556079"/>
            <a:ext cx="1689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Expect a struct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6EE38-B15D-85FA-76EF-A8BF2B98FB86}"/>
              </a:ext>
            </a:extLst>
          </p:cNvPr>
          <p:cNvSpPr/>
          <p:nvPr/>
        </p:nvSpPr>
        <p:spPr>
          <a:xfrm>
            <a:off x="4197378" y="1377642"/>
            <a:ext cx="5107750" cy="66465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555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D208D-2812-154A-9A6E-28814A34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19" y="1175480"/>
            <a:ext cx="7042548" cy="4502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3B69E-E9BD-80D6-D530-EFF72EA900FC}"/>
              </a:ext>
            </a:extLst>
          </p:cNvPr>
          <p:cNvSpPr txBox="1"/>
          <p:nvPr/>
        </p:nvSpPr>
        <p:spPr>
          <a:xfrm>
            <a:off x="7199634" y="4585280"/>
            <a:ext cx="1907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Iterate over all fields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6EE38-B15D-85FA-76EF-A8BF2B98FB86}"/>
              </a:ext>
            </a:extLst>
          </p:cNvPr>
          <p:cNvSpPr/>
          <p:nvPr/>
        </p:nvSpPr>
        <p:spPr>
          <a:xfrm>
            <a:off x="4197377" y="2239674"/>
            <a:ext cx="6693789" cy="302920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3459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D208D-2812-154A-9A6E-28814A34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19" y="1175480"/>
            <a:ext cx="7042548" cy="45029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DE6EE38-B15D-85FA-76EF-A8BF2B98FB86}"/>
              </a:ext>
            </a:extLst>
          </p:cNvPr>
          <p:cNvSpPr/>
          <p:nvPr/>
        </p:nvSpPr>
        <p:spPr>
          <a:xfrm>
            <a:off x="4592141" y="2457197"/>
            <a:ext cx="6299026" cy="26062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230F-C5E5-4B11-01B0-A2D2E8CEF5C8}"/>
              </a:ext>
            </a:extLst>
          </p:cNvPr>
          <p:cNvSpPr txBox="1"/>
          <p:nvPr/>
        </p:nvSpPr>
        <p:spPr>
          <a:xfrm>
            <a:off x="5562935" y="5217028"/>
            <a:ext cx="4640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If the field has an attribute, check if it is the one we want</a:t>
            </a:r>
          </a:p>
        </p:txBody>
      </p:sp>
    </p:spTree>
    <p:extLst>
      <p:ext uri="{BB962C8B-B14F-4D97-AF65-F5344CB8AC3E}">
        <p14:creationId xmlns:p14="http://schemas.microsoft.com/office/powerpoint/2010/main" val="1674595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D208D-2812-154A-9A6E-28814A34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19" y="1175480"/>
            <a:ext cx="7042548" cy="4502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3B69E-E9BD-80D6-D530-EFF72EA900FC}"/>
              </a:ext>
            </a:extLst>
          </p:cNvPr>
          <p:cNvSpPr txBox="1"/>
          <p:nvPr/>
        </p:nvSpPr>
        <p:spPr>
          <a:xfrm>
            <a:off x="5228596" y="4929990"/>
            <a:ext cx="5772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A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Path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sequence of identifiers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like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traits::macros::TypeInfo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or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path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641BE-E2FE-E050-DAB3-063EC769A6BF}"/>
              </a:ext>
            </a:extLst>
          </p:cNvPr>
          <p:cNvSpPr/>
          <p:nvPr/>
        </p:nvSpPr>
        <p:spPr>
          <a:xfrm>
            <a:off x="4994960" y="2670693"/>
            <a:ext cx="3025174" cy="22960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767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8350-4827-A660-AD07-873235C65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two very powerful macro systems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367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D208D-2812-154A-9A6E-28814A34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19" y="1175480"/>
            <a:ext cx="7042548" cy="4502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3B69E-E9BD-80D6-D530-EFF72EA900FC}"/>
              </a:ext>
            </a:extLst>
          </p:cNvPr>
          <p:cNvSpPr txBox="1"/>
          <p:nvPr/>
        </p:nvSpPr>
        <p:spPr>
          <a:xfrm>
            <a:off x="7943062" y="4414083"/>
            <a:ext cx="3101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Make sure it‘s the correct attribute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6EE38-B15D-85FA-76EF-A8BF2B98FB86}"/>
              </a:ext>
            </a:extLst>
          </p:cNvPr>
          <p:cNvSpPr/>
          <p:nvPr/>
        </p:nvSpPr>
        <p:spPr>
          <a:xfrm>
            <a:off x="4994959" y="2876131"/>
            <a:ext cx="5896207" cy="109566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4738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AD208D-2812-154A-9A6E-28814A34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19" y="1175480"/>
            <a:ext cx="7042548" cy="4502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3B69E-E9BD-80D6-D530-EFF72EA900FC}"/>
              </a:ext>
            </a:extLst>
          </p:cNvPr>
          <p:cNvSpPr txBox="1"/>
          <p:nvPr/>
        </p:nvSpPr>
        <p:spPr>
          <a:xfrm>
            <a:off x="5450146" y="4964448"/>
            <a:ext cx="4407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Add field name to list of fields that need to be logged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E6EE38-B15D-85FA-76EF-A8BF2B98FB86}"/>
              </a:ext>
            </a:extLst>
          </p:cNvPr>
          <p:cNvSpPr/>
          <p:nvPr/>
        </p:nvSpPr>
        <p:spPr>
          <a:xfrm flipV="1">
            <a:off x="4994959" y="3971797"/>
            <a:ext cx="5305133" cy="89425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5671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1" y="1772405"/>
            <a:ext cx="8444758" cy="33090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919759-FBBE-D63B-54D3-96C7C5F5B2FA}"/>
              </a:ext>
            </a:extLst>
          </p:cNvPr>
          <p:cNvSpPr/>
          <p:nvPr/>
        </p:nvSpPr>
        <p:spPr>
          <a:xfrm>
            <a:off x="3730107" y="2457198"/>
            <a:ext cx="5192342" cy="26183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BC463-8E28-7CBF-B9EB-9C368CEBDBD8}"/>
              </a:ext>
            </a:extLst>
          </p:cNvPr>
          <p:cNvSpPr txBox="1"/>
          <p:nvPr/>
        </p:nvSpPr>
        <p:spPr>
          <a:xfrm>
            <a:off x="5382864" y="4283534"/>
            <a:ext cx="5359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logged</a:t>
            </a:r>
            <a:r>
              <a:rPr lang="de-DE" dirty="0">
                <a:solidFill>
                  <a:schemeClr val="bg1"/>
                </a:solidFill>
              </a:rPr>
              <a:t> now contains all field names which were tagged with </a:t>
            </a:r>
            <a:r>
              <a:rPr lang="de-DE" dirty="0">
                <a:solidFill>
                  <a:srgbClr val="FFFF00"/>
                </a:solidFill>
              </a:rPr>
              <a:t>#[log]</a:t>
            </a:r>
          </a:p>
        </p:txBody>
      </p:sp>
    </p:spTree>
    <p:extLst>
      <p:ext uri="{BB962C8B-B14F-4D97-AF65-F5344CB8AC3E}">
        <p14:creationId xmlns:p14="http://schemas.microsoft.com/office/powerpoint/2010/main" val="36785494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1" y="1772405"/>
            <a:ext cx="8444758" cy="33090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919759-FBBE-D63B-54D3-96C7C5F5B2FA}"/>
              </a:ext>
            </a:extLst>
          </p:cNvPr>
          <p:cNvSpPr/>
          <p:nvPr/>
        </p:nvSpPr>
        <p:spPr>
          <a:xfrm>
            <a:off x="3730107" y="2932525"/>
            <a:ext cx="8034292" cy="19174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BC463-8E28-7CBF-B9EB-9C368CEBDBD8}"/>
              </a:ext>
            </a:extLst>
          </p:cNvPr>
          <p:cNvSpPr txBox="1"/>
          <p:nvPr/>
        </p:nvSpPr>
        <p:spPr>
          <a:xfrm>
            <a:off x="4960859" y="4180877"/>
            <a:ext cx="6385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Now we can focus on this macro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As we can see, this macro is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 bit more advanced than formatting Strings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:^)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0435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1" y="1772405"/>
            <a:ext cx="8444758" cy="33090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919759-FBBE-D63B-54D3-96C7C5F5B2FA}"/>
              </a:ext>
            </a:extLst>
          </p:cNvPr>
          <p:cNvSpPr/>
          <p:nvPr/>
        </p:nvSpPr>
        <p:spPr>
          <a:xfrm>
            <a:off x="4189321" y="3174217"/>
            <a:ext cx="7575077" cy="143403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BC463-8E28-7CBF-B9EB-9C368CEBDBD8}"/>
              </a:ext>
            </a:extLst>
          </p:cNvPr>
          <p:cNvSpPr txBox="1"/>
          <p:nvPr/>
        </p:nvSpPr>
        <p:spPr>
          <a:xfrm>
            <a:off x="4745540" y="4642044"/>
            <a:ext cx="5713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Quasi-quoting</a:t>
            </a:r>
            <a:r>
              <a:rPr lang="de-DE" dirty="0">
                <a:solidFill>
                  <a:schemeClr val="bg1"/>
                </a:solidFill>
              </a:rPr>
              <a:t> means the code is the data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 write code, the IDE can highlight 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but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the macro operates on it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7789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1" y="1772405"/>
            <a:ext cx="8444758" cy="33090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919759-FBBE-D63B-54D3-96C7C5F5B2FA}"/>
              </a:ext>
            </a:extLst>
          </p:cNvPr>
          <p:cNvSpPr/>
          <p:nvPr/>
        </p:nvSpPr>
        <p:spPr>
          <a:xfrm>
            <a:off x="3730107" y="2932525"/>
            <a:ext cx="704934" cy="2578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EF0C0-4571-B173-592F-05C500EF0DB2}"/>
              </a:ext>
            </a:extLst>
          </p:cNvPr>
          <p:cNvSpPr txBox="1"/>
          <p:nvPr/>
        </p:nvSpPr>
        <p:spPr>
          <a:xfrm>
            <a:off x="4511576" y="4311322"/>
            <a:ext cx="7359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quote! </a:t>
            </a:r>
            <a:r>
              <a:rPr lang="de-DE" dirty="0">
                <a:solidFill>
                  <a:schemeClr val="bg1"/>
                </a:solidFill>
              </a:rPr>
              <a:t>is a </a:t>
            </a:r>
            <a:r>
              <a:rPr lang="de-DE" dirty="0">
                <a:solidFill>
                  <a:srgbClr val="FFFF00"/>
                </a:solidFill>
              </a:rPr>
              <a:t>declarative macro </a:t>
            </a:r>
            <a:r>
              <a:rPr lang="de-DE" dirty="0">
                <a:solidFill>
                  <a:schemeClr val="bg1"/>
                </a:solidFill>
              </a:rPr>
              <a:t>that takes the provided input and turns it into a TokenStream</a:t>
            </a:r>
          </a:p>
        </p:txBody>
      </p:sp>
    </p:spTree>
    <p:extLst>
      <p:ext uri="{BB962C8B-B14F-4D97-AF65-F5344CB8AC3E}">
        <p14:creationId xmlns:p14="http://schemas.microsoft.com/office/powerpoint/2010/main" val="6374854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1" y="1772405"/>
            <a:ext cx="8444758" cy="33090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919759-FBBE-D63B-54D3-96C7C5F5B2FA}"/>
              </a:ext>
            </a:extLst>
          </p:cNvPr>
          <p:cNvSpPr/>
          <p:nvPr/>
        </p:nvSpPr>
        <p:spPr>
          <a:xfrm>
            <a:off x="4159109" y="3171147"/>
            <a:ext cx="493455" cy="2578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DF7493-048F-A13A-C948-0329B250E791}"/>
              </a:ext>
            </a:extLst>
          </p:cNvPr>
          <p:cNvSpPr/>
          <p:nvPr/>
        </p:nvSpPr>
        <p:spPr>
          <a:xfrm>
            <a:off x="4936168" y="3416076"/>
            <a:ext cx="936939" cy="2578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5DCCA-4496-C1D6-1B58-7DD8F5A79ECA}"/>
              </a:ext>
            </a:extLst>
          </p:cNvPr>
          <p:cNvSpPr/>
          <p:nvPr/>
        </p:nvSpPr>
        <p:spPr>
          <a:xfrm>
            <a:off x="9338693" y="3882116"/>
            <a:ext cx="135619" cy="2578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A9F67-19CA-37D3-B215-D35D4CEF3FD7}"/>
              </a:ext>
            </a:extLst>
          </p:cNvPr>
          <p:cNvSpPr txBox="1"/>
          <p:nvPr/>
        </p:nvSpPr>
        <p:spPr>
          <a:xfrm>
            <a:off x="4511576" y="4311322"/>
            <a:ext cx="7359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quote! </a:t>
            </a:r>
            <a:r>
              <a:rPr lang="de-DE" dirty="0">
                <a:solidFill>
                  <a:schemeClr val="bg1"/>
                </a:solidFill>
              </a:rPr>
              <a:t>is a </a:t>
            </a:r>
            <a:r>
              <a:rPr lang="de-DE" dirty="0">
                <a:solidFill>
                  <a:srgbClr val="FFFF00"/>
                </a:solidFill>
              </a:rPr>
              <a:t>declarative macro </a:t>
            </a:r>
            <a:r>
              <a:rPr lang="de-DE" dirty="0">
                <a:solidFill>
                  <a:schemeClr val="bg1"/>
                </a:solidFill>
              </a:rPr>
              <a:t>that takes the provided input and turns it into a TokenStream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Every normal token is simply passed along</a:t>
            </a:r>
          </a:p>
        </p:txBody>
      </p:sp>
    </p:spTree>
    <p:extLst>
      <p:ext uri="{BB962C8B-B14F-4D97-AF65-F5344CB8AC3E}">
        <p14:creationId xmlns:p14="http://schemas.microsoft.com/office/powerpoint/2010/main" val="39816134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1" y="1772405"/>
            <a:ext cx="8444758" cy="33090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919759-FBBE-D63B-54D3-96C7C5F5B2FA}"/>
              </a:ext>
            </a:extLst>
          </p:cNvPr>
          <p:cNvSpPr/>
          <p:nvPr/>
        </p:nvSpPr>
        <p:spPr>
          <a:xfrm>
            <a:off x="7255012" y="3162438"/>
            <a:ext cx="495235" cy="2578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8BC463-8E28-7CBF-B9EB-9C368CEBDBD8}"/>
              </a:ext>
            </a:extLst>
          </p:cNvPr>
          <p:cNvSpPr txBox="1"/>
          <p:nvPr/>
        </p:nvSpPr>
        <p:spPr>
          <a:xfrm>
            <a:off x="4511576" y="4311322"/>
            <a:ext cx="73595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quote! </a:t>
            </a:r>
            <a:r>
              <a:rPr lang="de-DE" dirty="0">
                <a:solidFill>
                  <a:schemeClr val="bg1"/>
                </a:solidFill>
              </a:rPr>
              <a:t>is a </a:t>
            </a:r>
            <a:r>
              <a:rPr lang="de-DE" dirty="0">
                <a:solidFill>
                  <a:srgbClr val="FFFF00"/>
                </a:solidFill>
              </a:rPr>
              <a:t>declarative macro </a:t>
            </a:r>
            <a:r>
              <a:rPr lang="de-DE" dirty="0">
                <a:solidFill>
                  <a:schemeClr val="bg1"/>
                </a:solidFill>
              </a:rPr>
              <a:t>that takes the provided input and turns it into a TokenStream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Every normal token is simply passed along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quote!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interpolates #, inserting the specific value of a variable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into the Stream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DF7493-048F-A13A-C948-0329B250E791}"/>
              </a:ext>
            </a:extLst>
          </p:cNvPr>
          <p:cNvSpPr/>
          <p:nvPr/>
        </p:nvSpPr>
        <p:spPr>
          <a:xfrm>
            <a:off x="4754899" y="3162285"/>
            <a:ext cx="989305" cy="2578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65593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1" y="1772405"/>
            <a:ext cx="8444758" cy="33090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919759-FBBE-D63B-54D3-96C7C5F5B2FA}"/>
              </a:ext>
            </a:extLst>
          </p:cNvPr>
          <p:cNvSpPr/>
          <p:nvPr/>
        </p:nvSpPr>
        <p:spPr>
          <a:xfrm>
            <a:off x="7255012" y="3162438"/>
            <a:ext cx="495235" cy="2578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DF7493-048F-A13A-C948-0329B250E791}"/>
              </a:ext>
            </a:extLst>
          </p:cNvPr>
          <p:cNvSpPr/>
          <p:nvPr/>
        </p:nvSpPr>
        <p:spPr>
          <a:xfrm>
            <a:off x="3747852" y="2695015"/>
            <a:ext cx="5605615" cy="25780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02444-4B3C-F1AB-589A-6C685408F4BD}"/>
              </a:ext>
            </a:extLst>
          </p:cNvPr>
          <p:cNvSpPr txBox="1"/>
          <p:nvPr/>
        </p:nvSpPr>
        <p:spPr>
          <a:xfrm>
            <a:off x="4511576" y="4311322"/>
            <a:ext cx="73595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quote! </a:t>
            </a:r>
            <a:r>
              <a:rPr lang="de-DE" dirty="0">
                <a:solidFill>
                  <a:schemeClr val="bg1"/>
                </a:solidFill>
              </a:rPr>
              <a:t>is a </a:t>
            </a:r>
            <a:r>
              <a:rPr lang="de-DE" dirty="0">
                <a:solidFill>
                  <a:srgbClr val="FFFF00"/>
                </a:solidFill>
              </a:rPr>
              <a:t>declarative macro </a:t>
            </a:r>
            <a:r>
              <a:rPr lang="de-DE" dirty="0">
                <a:solidFill>
                  <a:schemeClr val="bg1"/>
                </a:solidFill>
              </a:rPr>
              <a:t>that takes the provided input and turns it into a TokenStream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Every normal token is simply passed along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quote!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interpolates #, inserting the specific value of a variable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into the Stream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typ </a:t>
            </a:r>
            <a:r>
              <a:rPr lang="de-DE" dirty="0">
                <a:solidFill>
                  <a:schemeClr val="bg1"/>
                </a:solidFill>
              </a:rPr>
              <a:t>is a </a:t>
            </a:r>
            <a:r>
              <a:rPr lang="de-DE" dirty="0">
                <a:solidFill>
                  <a:srgbClr val="00FF00"/>
                </a:solidFill>
              </a:rPr>
              <a:t>token concatenation of the name plus any generics</a:t>
            </a:r>
            <a:r>
              <a:rPr lang="de-DE" dirty="0">
                <a:solidFill>
                  <a:schemeClr val="bg1"/>
                </a:solidFill>
              </a:rPr>
              <a:t> the struct may have</a:t>
            </a:r>
          </a:p>
        </p:txBody>
      </p:sp>
    </p:spTree>
    <p:extLst>
      <p:ext uri="{BB962C8B-B14F-4D97-AF65-F5344CB8AC3E}">
        <p14:creationId xmlns:p14="http://schemas.microsoft.com/office/powerpoint/2010/main" val="19942197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1" y="1772405"/>
            <a:ext cx="8444758" cy="33090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DF7493-048F-A13A-C948-0329B250E791}"/>
              </a:ext>
            </a:extLst>
          </p:cNvPr>
          <p:cNvSpPr/>
          <p:nvPr/>
        </p:nvSpPr>
        <p:spPr>
          <a:xfrm>
            <a:off x="5063440" y="3653572"/>
            <a:ext cx="6283982" cy="2457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A48CB-909F-3C20-9FEE-F87A2B74D18F}"/>
              </a:ext>
            </a:extLst>
          </p:cNvPr>
          <p:cNvSpPr txBox="1"/>
          <p:nvPr/>
        </p:nvSpPr>
        <p:spPr>
          <a:xfrm>
            <a:off x="5003015" y="4228770"/>
            <a:ext cx="5196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quote! </a:t>
            </a:r>
            <a:r>
              <a:rPr lang="de-DE" dirty="0">
                <a:solidFill>
                  <a:schemeClr val="bg1"/>
                </a:solidFill>
              </a:rPr>
              <a:t>also allows </a:t>
            </a:r>
            <a:r>
              <a:rPr lang="de-DE" dirty="0">
                <a:solidFill>
                  <a:srgbClr val="00FF00"/>
                </a:solidFill>
              </a:rPr>
              <a:t>repetition</a:t>
            </a:r>
            <a:r>
              <a:rPr lang="de-DE" dirty="0">
                <a:solidFill>
                  <a:schemeClr val="bg1"/>
                </a:solidFill>
              </a:rPr>
              <a:t>, for example when we want to </a:t>
            </a:r>
            <a:r>
              <a:rPr lang="de-DE" dirty="0">
                <a:solidFill>
                  <a:srgbClr val="00FF00"/>
                </a:solidFill>
              </a:rPr>
              <a:t>generate code for every element in a collection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Here: Emit one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println!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for every logged field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41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08350-4827-A660-AD07-873235C65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two very powerful macro systems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chemeClr val="bg1"/>
                </a:solidFill>
              </a:rPr>
              <a:t>are </a:t>
            </a:r>
            <a:r>
              <a:rPr lang="de-DE" dirty="0">
                <a:solidFill>
                  <a:srgbClr val="00FF00"/>
                </a:solidFill>
              </a:rPr>
              <a:t>special crates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proc-macro</a:t>
            </a:r>
            <a:r>
              <a:rPr lang="de-DE" dirty="0">
                <a:solidFill>
                  <a:srgbClr val="FF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is a type of 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9875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91353-7EE8-7133-3302-45F4C4EB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90" y="1316170"/>
            <a:ext cx="2118619" cy="42256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981FFB-ABE9-2798-D502-557B733ABFB2}"/>
              </a:ext>
            </a:extLst>
          </p:cNvPr>
          <p:cNvSpPr/>
          <p:nvPr/>
        </p:nvSpPr>
        <p:spPr>
          <a:xfrm>
            <a:off x="1012879" y="3300050"/>
            <a:ext cx="781737" cy="25377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EAB71-DD00-7802-CF28-19C8E8A8EB1F}"/>
              </a:ext>
            </a:extLst>
          </p:cNvPr>
          <p:cNvSpPr txBox="1"/>
          <p:nvPr/>
        </p:nvSpPr>
        <p:spPr>
          <a:xfrm>
            <a:off x="1794616" y="3303827"/>
            <a:ext cx="948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We are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41" y="1772405"/>
            <a:ext cx="8444758" cy="33090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DF7493-048F-A13A-C948-0329B250E791}"/>
              </a:ext>
            </a:extLst>
          </p:cNvPr>
          <p:cNvSpPr/>
          <p:nvPr/>
        </p:nvSpPr>
        <p:spPr>
          <a:xfrm>
            <a:off x="3854982" y="4610187"/>
            <a:ext cx="805638" cy="2457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A48CB-909F-3C20-9FEE-F87A2B74D18F}"/>
              </a:ext>
            </a:extLst>
          </p:cNvPr>
          <p:cNvSpPr txBox="1"/>
          <p:nvPr/>
        </p:nvSpPr>
        <p:spPr>
          <a:xfrm>
            <a:off x="4930509" y="4363715"/>
            <a:ext cx="5075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quote! </a:t>
            </a:r>
            <a:r>
              <a:rPr lang="de-DE" dirty="0">
                <a:solidFill>
                  <a:schemeClr val="bg1"/>
                </a:solidFill>
              </a:rPr>
              <a:t>returns</a:t>
            </a:r>
            <a:r>
              <a:rPr lang="de-DE" dirty="0">
                <a:solidFill>
                  <a:srgbClr val="FFFF00"/>
                </a:solidFill>
              </a:rPr>
              <a:t> proc_macro2::TokenStream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P</a:t>
            </a:r>
            <a:r>
              <a:rPr lang="de-DE" dirty="0">
                <a:solidFill>
                  <a:schemeClr val="bg1"/>
                </a:solidFill>
              </a:rPr>
              <a:t>rocedural macros require </a:t>
            </a:r>
            <a:r>
              <a:rPr lang="de-DE" dirty="0">
                <a:solidFill>
                  <a:srgbClr val="FFFF00"/>
                </a:solidFill>
              </a:rPr>
              <a:t>proc_macro::TokenStream</a:t>
            </a:r>
            <a:br>
              <a:rPr lang="de-DE" dirty="0">
                <a:solidFill>
                  <a:srgbClr val="FF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</a:t>
            </a:r>
            <a:r>
              <a:rPr lang="de-DE" dirty="0">
                <a:solidFill>
                  <a:schemeClr val="bg1"/>
                </a:solidFill>
              </a:rPr>
              <a:t>e need to </a:t>
            </a:r>
            <a:r>
              <a:rPr lang="de-DE" dirty="0">
                <a:solidFill>
                  <a:srgbClr val="00FF00"/>
                </a:solidFill>
              </a:rPr>
              <a:t>convert the stream</a:t>
            </a:r>
            <a:r>
              <a:rPr lang="de-DE" dirty="0">
                <a:solidFill>
                  <a:schemeClr val="bg1"/>
                </a:solidFill>
              </a:rPr>
              <a:t> first before returning :^)</a:t>
            </a:r>
          </a:p>
        </p:txBody>
      </p:sp>
    </p:spTree>
    <p:extLst>
      <p:ext uri="{BB962C8B-B14F-4D97-AF65-F5344CB8AC3E}">
        <p14:creationId xmlns:p14="http://schemas.microsoft.com/office/powerpoint/2010/main" val="42619068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63E13-5F54-2D15-6917-2EC3A246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57" y="3559983"/>
            <a:ext cx="5827250" cy="2283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D10020-BA7F-C43C-0CA4-649138DD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96" y="2327618"/>
            <a:ext cx="2553204" cy="2202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57F331-F2A3-727C-503E-88DDFDDA6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061" y="1231511"/>
            <a:ext cx="6254442" cy="20505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048C4F-738B-6543-AA85-3B4655E19189}"/>
              </a:ext>
            </a:extLst>
          </p:cNvPr>
          <p:cNvSpPr txBox="1"/>
          <p:nvPr/>
        </p:nvSpPr>
        <p:spPr>
          <a:xfrm>
            <a:off x="6645133" y="923734"/>
            <a:ext cx="1268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expand</a:t>
            </a:r>
          </a:p>
        </p:txBody>
      </p:sp>
    </p:spTree>
    <p:extLst>
      <p:ext uri="{BB962C8B-B14F-4D97-AF65-F5344CB8AC3E}">
        <p14:creationId xmlns:p14="http://schemas.microsoft.com/office/powerpoint/2010/main" val="1901816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F3F3F0-0FF8-8569-D2E4-565F9E469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00E1B3-B41B-A3BD-663C-FCE85D42E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42" y="1985900"/>
            <a:ext cx="6061020" cy="2886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205051-7A19-B160-4BB0-5E77A733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19" y="2686806"/>
            <a:ext cx="5991534" cy="14843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369281-0823-4E31-DB99-EA5B1068F420}"/>
              </a:ext>
            </a:extLst>
          </p:cNvPr>
          <p:cNvSpPr txBox="1"/>
          <p:nvPr/>
        </p:nvSpPr>
        <p:spPr>
          <a:xfrm>
            <a:off x="7756445" y="2374712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cargo run</a:t>
            </a:r>
          </a:p>
        </p:txBody>
      </p:sp>
    </p:spTree>
    <p:extLst>
      <p:ext uri="{BB962C8B-B14F-4D97-AF65-F5344CB8AC3E}">
        <p14:creationId xmlns:p14="http://schemas.microsoft.com/office/powerpoint/2010/main" val="26683387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9C0A-20C8-D30F-AAD1-3F38B00FB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For the Attribute macro, we will go for two things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6089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49C0A-20C8-D30F-AAD1-3F38B00FB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For the Attribute macro, we will go for two things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An attribute that </a:t>
            </a:r>
            <a:r>
              <a:rPr lang="de-DE" dirty="0">
                <a:solidFill>
                  <a:srgbClr val="00FF00"/>
                </a:solidFill>
              </a:rPr>
              <a:t>allows us to replace identifiers in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An attribute that </a:t>
            </a:r>
            <a:r>
              <a:rPr lang="de-DE" dirty="0">
                <a:solidFill>
                  <a:srgbClr val="00FF00"/>
                </a:solidFill>
              </a:rPr>
              <a:t>hijacks string literals</a:t>
            </a:r>
            <a:r>
              <a:rPr lang="de-DE" dirty="0">
                <a:solidFill>
                  <a:schemeClr val="bg1"/>
                </a:solidFill>
              </a:rPr>
              <a:t>, and replaces them with a different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818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2473E-779F-D403-C9F0-7F9A34E1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800" y="1119838"/>
            <a:ext cx="4408400" cy="46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691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2473E-779F-D403-C9F0-7F9A34E1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800" y="1119838"/>
            <a:ext cx="4408400" cy="4618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06BDED-12ED-3118-0775-D4E02EC1ADC0}"/>
              </a:ext>
            </a:extLst>
          </p:cNvPr>
          <p:cNvSpPr/>
          <p:nvPr/>
        </p:nvSpPr>
        <p:spPr>
          <a:xfrm>
            <a:off x="3859010" y="1119838"/>
            <a:ext cx="3387711" cy="154682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C0489-6FAD-FAFC-A43B-0411E509E249}"/>
              </a:ext>
            </a:extLst>
          </p:cNvPr>
          <p:cNvSpPr txBox="1"/>
          <p:nvPr/>
        </p:nvSpPr>
        <p:spPr>
          <a:xfrm>
            <a:off x="1980334" y="1739362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macro invocation</a:t>
            </a:r>
          </a:p>
        </p:txBody>
      </p:sp>
    </p:spTree>
    <p:extLst>
      <p:ext uri="{BB962C8B-B14F-4D97-AF65-F5344CB8AC3E}">
        <p14:creationId xmlns:p14="http://schemas.microsoft.com/office/powerpoint/2010/main" val="1952879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2473E-779F-D403-C9F0-7F9A34E1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800" y="1119838"/>
            <a:ext cx="4408400" cy="4618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06BDED-12ED-3118-0775-D4E02EC1ADC0}"/>
              </a:ext>
            </a:extLst>
          </p:cNvPr>
          <p:cNvSpPr/>
          <p:nvPr/>
        </p:nvSpPr>
        <p:spPr>
          <a:xfrm>
            <a:off x="4338365" y="1365558"/>
            <a:ext cx="1965758" cy="2658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C0489-6FAD-FAFC-A43B-0411E509E249}"/>
              </a:ext>
            </a:extLst>
          </p:cNvPr>
          <p:cNvSpPr txBox="1"/>
          <p:nvPr/>
        </p:nvSpPr>
        <p:spPr>
          <a:xfrm>
            <a:off x="6467426" y="1134400"/>
            <a:ext cx="3665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Replace every string literal inside the function with the given string</a:t>
            </a:r>
          </a:p>
        </p:txBody>
      </p:sp>
    </p:spTree>
    <p:extLst>
      <p:ext uri="{BB962C8B-B14F-4D97-AF65-F5344CB8AC3E}">
        <p14:creationId xmlns:p14="http://schemas.microsoft.com/office/powerpoint/2010/main" val="17277385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2473E-779F-D403-C9F0-7F9A34E1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800" y="1119838"/>
            <a:ext cx="4408400" cy="4618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06BDED-12ED-3118-0775-D4E02EC1ADC0}"/>
              </a:ext>
            </a:extLst>
          </p:cNvPr>
          <p:cNvSpPr/>
          <p:nvPr/>
        </p:nvSpPr>
        <p:spPr>
          <a:xfrm>
            <a:off x="4338365" y="1881167"/>
            <a:ext cx="2908356" cy="2658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C0489-6FAD-FAFC-A43B-0411E509E249}"/>
              </a:ext>
            </a:extLst>
          </p:cNvPr>
          <p:cNvSpPr txBox="1"/>
          <p:nvPr/>
        </p:nvSpPr>
        <p:spPr>
          <a:xfrm>
            <a:off x="7371596" y="1752487"/>
            <a:ext cx="3178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Replace the identifier on the left side with the sequence on the right side</a:t>
            </a:r>
          </a:p>
        </p:txBody>
      </p:sp>
    </p:spTree>
    <p:extLst>
      <p:ext uri="{BB962C8B-B14F-4D97-AF65-F5344CB8AC3E}">
        <p14:creationId xmlns:p14="http://schemas.microsoft.com/office/powerpoint/2010/main" val="18927089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FB809-C5DE-0279-E3FB-35C91463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syn + quote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B1F0-9554-2FC4-8EB9-F9C9FEF292E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5FF45D-B1A7-4B1D-8A1C-164531DDDAB4}" type="datetime1">
              <a:rPr lang="de-DE" smtClean="0"/>
              <a:t>24.06.2024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F66E8-4891-B315-05B6-E66878A7FED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2473E-779F-D403-C9F0-7F9A34E1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800" y="1119838"/>
            <a:ext cx="4408400" cy="4618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06BDED-12ED-3118-0775-D4E02EC1ADC0}"/>
              </a:ext>
            </a:extLst>
          </p:cNvPr>
          <p:cNvSpPr/>
          <p:nvPr/>
        </p:nvSpPr>
        <p:spPr>
          <a:xfrm>
            <a:off x="4338365" y="4451155"/>
            <a:ext cx="2078548" cy="539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C0489-6FAD-FAFC-A43B-0411E509E249}"/>
              </a:ext>
            </a:extLst>
          </p:cNvPr>
          <p:cNvSpPr txBox="1"/>
          <p:nvPr/>
        </p:nvSpPr>
        <p:spPr>
          <a:xfrm>
            <a:off x="6416913" y="4567154"/>
            <a:ext cx="2709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Yes, this code will compile :^)</a:t>
            </a:r>
          </a:p>
        </p:txBody>
      </p:sp>
    </p:spTree>
    <p:extLst>
      <p:ext uri="{BB962C8B-B14F-4D97-AF65-F5344CB8AC3E}">
        <p14:creationId xmlns:p14="http://schemas.microsoft.com/office/powerpoint/2010/main" val="1003242170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DBFD8670-388A-45DB-B6D8-A4419426ACB6}" vid="{3722A3BE-AE64-47AA-9AAF-C7F0BEC62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courses</Template>
  <TotalTime>0</TotalTime>
  <Words>4786</Words>
  <Application>Microsoft Office PowerPoint</Application>
  <PresentationFormat>Widescreen</PresentationFormat>
  <Paragraphs>834</Paragraphs>
  <Slides>171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8" baseType="lpstr">
      <vt:lpstr>Arial</vt:lpstr>
      <vt:lpstr>Calibri</vt:lpstr>
      <vt:lpstr>Lato</vt:lpstr>
      <vt:lpstr>Montserrat</vt:lpstr>
      <vt:lpstr>Symbol</vt:lpstr>
      <vt:lpstr>Wingdings</vt:lpstr>
      <vt:lpstr>courses</vt:lpstr>
      <vt:lpstr>RUSTikales Rust for advanced coders</vt:lpstr>
      <vt:lpstr>Plan for today</vt:lpstr>
      <vt:lpstr>Plan for today</vt:lpstr>
      <vt:lpstr>Plan for today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syn + quote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Felix Haupt</dc:creator>
  <cp:lastModifiedBy>Philippe Felix Haupt</cp:lastModifiedBy>
  <cp:revision>635</cp:revision>
  <dcterms:created xsi:type="dcterms:W3CDTF">2024-06-22T14:10:10Z</dcterms:created>
  <dcterms:modified xsi:type="dcterms:W3CDTF">2024-06-24T18:45:58Z</dcterms:modified>
</cp:coreProperties>
</file>